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drawings/drawing1.xml" ContentType="application/vnd.openxmlformats-officedocument.drawingml.chartshapes+xml"/>
  <Override PartName="/ppt/charts/chart10.xml" ContentType="application/vnd.openxmlformats-officedocument.drawingml.chart+xml"/>
  <Override PartName="/ppt/drawings/drawing2.xml" ContentType="application/vnd.openxmlformats-officedocument.drawingml.chartshapes+xml"/>
  <Override PartName="/ppt/charts/chart11.xml" ContentType="application/vnd.openxmlformats-officedocument.drawingml.chart+xml"/>
  <Override PartName="/ppt/charts/chart12.xml" ContentType="application/vnd.openxmlformats-officedocument.drawingml.chart+xml"/>
  <Override PartName="/ppt/notesSlides/notesSlide1.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7" r:id="rId2"/>
    <p:sldId id="260" r:id="rId3"/>
    <p:sldId id="270" r:id="rId4"/>
    <p:sldId id="258" r:id="rId5"/>
    <p:sldId id="271" r:id="rId6"/>
    <p:sldId id="278" r:id="rId7"/>
    <p:sldId id="272" r:id="rId8"/>
    <p:sldId id="273" r:id="rId9"/>
    <p:sldId id="274" r:id="rId10"/>
    <p:sldId id="275" r:id="rId11"/>
    <p:sldId id="276" r:id="rId12"/>
    <p:sldId id="280" r:id="rId13"/>
    <p:sldId id="28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323" autoAdjust="0"/>
  </p:normalViewPr>
  <p:slideViewPr>
    <p:cSldViewPr>
      <p:cViewPr varScale="1">
        <p:scale>
          <a:sx n="68" d="100"/>
          <a:sy n="68" d="100"/>
        </p:scale>
        <p:origin x="162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Home\Desktop\savivaldybes%202017\New%20Microsoft%20Office%20Excel%20Worksheet%20(2).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Home\Desktop\savivaldybes\savivaldybiu%20lentele%20(1).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Home\Desktop\savivaldybes%202017\New%20Microsoft%20Office%20Excel%20Worksheet%20(2).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Home\Desktop\savivaldybes%202017\New%20Microsoft%20Office%20Excel%20Worksheet%20(2).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Home\Desktop\savivaldybes%202017\New%20Microsoft%20Office%20Excel%20Worksheet%20(2).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Home\Desktop\savivaldybes%202017\New%20Microsoft%20Office%20Excel%20Worksheet%20(2).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Home\Desktop\savivaldybes%202017\New%20Microsoft%20Office%20Excel%20Worksheet%20(2).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Home\Desktop\savivaldybes%202017\New%20Microsoft%20Office%20Excel%20Worksheet%20(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Home\Desktop\savivaldybes%202017\New%20Microsoft%20Office%20Excel%20Worksheet%20(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Home\Desktop\savivaldybes%202017\New%20Microsoft%20Office%20Excel%20Worksheet%20(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Home\Desktop\savivaldybes%202017\New%20Microsoft%20Office%20Excel%20Worksheet%20(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Home\Desktop\savivaldybes%202017\New%20Microsoft%20Office%20Excel%20Worksheet%20(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Home\Desktop\savivaldybes%202017\New%20Microsoft%20Office%20Excel%20Worksheet%20(2).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Home\Desktop\savivaldybes%202017\New%20Microsoft%20Office%20Excel%20Worksheet%20(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Home\Desktop\savivaldybes%202017\New%20Microsoft%20Office%20Excel%20Worksheet%20(2).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Home\Desktop\savivaldybes%202017\New%20Microsoft%20Office%20Excel%20Worksheet%20(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c:style val="33"/>
  <c:chart>
    <c:autoTitleDeleted val="1"/>
    <c:plotArea>
      <c:layout/>
      <c:barChart>
        <c:barDir val="col"/>
        <c:grouping val="clustered"/>
        <c:varyColors val="0"/>
        <c:ser>
          <c:idx val="0"/>
          <c:order val="0"/>
          <c:tx>
            <c:strRef>
              <c:f>Sheet6!$D$4</c:f>
              <c:strCache>
                <c:ptCount val="1"/>
                <c:pt idx="0">
                  <c:v>2016 m. (Eur.)</c:v>
                </c:pt>
              </c:strCache>
            </c:strRef>
          </c:tx>
          <c:invertIfNegative val="0"/>
          <c:cat>
            <c:strRef>
              <c:f>Sheet6!$C$5:$C$34</c:f>
              <c:strCache>
                <c:ptCount val="30"/>
                <c:pt idx="0">
                  <c:v>Akmenės rajono</c:v>
                </c:pt>
                <c:pt idx="1">
                  <c:v>Alytaus miesto</c:v>
                </c:pt>
                <c:pt idx="2">
                  <c:v>Alytaus rajono</c:v>
                </c:pt>
                <c:pt idx="3">
                  <c:v>Anykščių rajono</c:v>
                </c:pt>
                <c:pt idx="4">
                  <c:v>Birštono </c:v>
                </c:pt>
                <c:pt idx="5">
                  <c:v>Biržų rajono </c:v>
                </c:pt>
                <c:pt idx="6">
                  <c:v>Druskininkų </c:v>
                </c:pt>
                <c:pt idx="7">
                  <c:v>Elektrėnų </c:v>
                </c:pt>
                <c:pt idx="8">
                  <c:v>Ignalinos rajono </c:v>
                </c:pt>
                <c:pt idx="9">
                  <c:v>Jonavos rajono   </c:v>
                </c:pt>
                <c:pt idx="10">
                  <c:v>Joniškio rajono   </c:v>
                </c:pt>
                <c:pt idx="11">
                  <c:v>Jurbarko rajono </c:v>
                </c:pt>
                <c:pt idx="12">
                  <c:v>Kaišiadorių rajono </c:v>
                </c:pt>
                <c:pt idx="13">
                  <c:v>Kalvarijos</c:v>
                </c:pt>
                <c:pt idx="14">
                  <c:v>Kauno miesto</c:v>
                </c:pt>
                <c:pt idx="15">
                  <c:v>Kauno rajono     </c:v>
                </c:pt>
                <c:pt idx="16">
                  <c:v>Kazlų Rūdos</c:v>
                </c:pt>
                <c:pt idx="17">
                  <c:v>Kėdainių rajono </c:v>
                </c:pt>
                <c:pt idx="18">
                  <c:v>Kelmės rajono    </c:v>
                </c:pt>
                <c:pt idx="19">
                  <c:v>Klaipėdos miesto</c:v>
                </c:pt>
                <c:pt idx="20">
                  <c:v>Klaipėdos rajono</c:v>
                </c:pt>
                <c:pt idx="21">
                  <c:v>Kretingos rajono</c:v>
                </c:pt>
                <c:pt idx="22">
                  <c:v>Kupiškio rajono </c:v>
                </c:pt>
                <c:pt idx="23">
                  <c:v>Lazdijų rajono    </c:v>
                </c:pt>
                <c:pt idx="24">
                  <c:v>Marijampolės </c:v>
                </c:pt>
                <c:pt idx="25">
                  <c:v>Mažeikių rajono </c:v>
                </c:pt>
                <c:pt idx="26">
                  <c:v>Molėtų rajono </c:v>
                </c:pt>
                <c:pt idx="27">
                  <c:v>Neringos </c:v>
                </c:pt>
                <c:pt idx="28">
                  <c:v>Pagėgių </c:v>
                </c:pt>
                <c:pt idx="29">
                  <c:v>Pakruojo rajono </c:v>
                </c:pt>
              </c:strCache>
            </c:strRef>
          </c:cat>
          <c:val>
            <c:numRef>
              <c:f>Sheet6!$D$5:$D$34</c:f>
              <c:numCache>
                <c:formatCode>#,##0.00</c:formatCode>
                <c:ptCount val="30"/>
                <c:pt idx="0">
                  <c:v>14221.76</c:v>
                </c:pt>
                <c:pt idx="1">
                  <c:v>53425.96</c:v>
                </c:pt>
                <c:pt idx="2" formatCode="#,##0">
                  <c:v>38850</c:v>
                </c:pt>
                <c:pt idx="3">
                  <c:v>71222.09</c:v>
                </c:pt>
                <c:pt idx="4" formatCode="#,##0">
                  <c:v>3690</c:v>
                </c:pt>
                <c:pt idx="5" formatCode="#,##0">
                  <c:v>9438</c:v>
                </c:pt>
                <c:pt idx="6" formatCode="#,##0">
                  <c:v>5600</c:v>
                </c:pt>
                <c:pt idx="7">
                  <c:v>12123.9</c:v>
                </c:pt>
                <c:pt idx="8" formatCode="#,##0">
                  <c:v>6000</c:v>
                </c:pt>
                <c:pt idx="9">
                  <c:v>20925.88</c:v>
                </c:pt>
                <c:pt idx="10" formatCode="#,##0">
                  <c:v>46960</c:v>
                </c:pt>
                <c:pt idx="11">
                  <c:v>34017.19</c:v>
                </c:pt>
                <c:pt idx="12" formatCode="#,##0">
                  <c:v>93790</c:v>
                </c:pt>
                <c:pt idx="13" formatCode="#,##0">
                  <c:v>1644</c:v>
                </c:pt>
                <c:pt idx="14">
                  <c:v>564763.01</c:v>
                </c:pt>
                <c:pt idx="15" formatCode="#,##0">
                  <c:v>353100</c:v>
                </c:pt>
                <c:pt idx="16" formatCode="#,##0">
                  <c:v>1500</c:v>
                </c:pt>
                <c:pt idx="17" formatCode="#,##0">
                  <c:v>164700</c:v>
                </c:pt>
                <c:pt idx="18" formatCode="#,##0">
                  <c:v>63000</c:v>
                </c:pt>
                <c:pt idx="19" formatCode="#,##0">
                  <c:v>1578345</c:v>
                </c:pt>
                <c:pt idx="20" formatCode="#,##0">
                  <c:v>91572</c:v>
                </c:pt>
                <c:pt idx="21" formatCode="#,##0">
                  <c:v>42000</c:v>
                </c:pt>
                <c:pt idx="22">
                  <c:v>0</c:v>
                </c:pt>
                <c:pt idx="23" formatCode="#,##0">
                  <c:v>59000</c:v>
                </c:pt>
                <c:pt idx="24" formatCode="#,##0">
                  <c:v>74400</c:v>
                </c:pt>
                <c:pt idx="25">
                  <c:v>74417.149999999994</c:v>
                </c:pt>
                <c:pt idx="26" formatCode="#,##0">
                  <c:v>17700</c:v>
                </c:pt>
                <c:pt idx="27" formatCode="#,##0">
                  <c:v>1400</c:v>
                </c:pt>
                <c:pt idx="28" formatCode="#,##0">
                  <c:v>59800</c:v>
                </c:pt>
                <c:pt idx="29" formatCode="#,##0">
                  <c:v>71200</c:v>
                </c:pt>
              </c:numCache>
            </c:numRef>
          </c:val>
          <c:extLst>
            <c:ext xmlns:c16="http://schemas.microsoft.com/office/drawing/2014/chart" uri="{C3380CC4-5D6E-409C-BE32-E72D297353CC}">
              <c16:uniqueId val="{00000000-D47B-4539-8B18-137DB92EAC07}"/>
            </c:ext>
          </c:extLst>
        </c:ser>
        <c:dLbls>
          <c:showLegendKey val="0"/>
          <c:showVal val="0"/>
          <c:showCatName val="0"/>
          <c:showSerName val="0"/>
          <c:showPercent val="0"/>
          <c:showBubbleSize val="0"/>
        </c:dLbls>
        <c:gapWidth val="150"/>
        <c:axId val="75490432"/>
        <c:axId val="75491968"/>
      </c:barChart>
      <c:catAx>
        <c:axId val="75490432"/>
        <c:scaling>
          <c:orientation val="minMax"/>
        </c:scaling>
        <c:delete val="0"/>
        <c:axPos val="b"/>
        <c:numFmt formatCode="General" sourceLinked="0"/>
        <c:majorTickMark val="out"/>
        <c:minorTickMark val="none"/>
        <c:tickLblPos val="nextTo"/>
        <c:crossAx val="75491968"/>
        <c:crosses val="autoZero"/>
        <c:auto val="1"/>
        <c:lblAlgn val="ctr"/>
        <c:lblOffset val="100"/>
        <c:noMultiLvlLbl val="0"/>
      </c:catAx>
      <c:valAx>
        <c:axId val="75491968"/>
        <c:scaling>
          <c:orientation val="minMax"/>
        </c:scaling>
        <c:delete val="0"/>
        <c:axPos val="l"/>
        <c:majorGridlines/>
        <c:numFmt formatCode="#,##0" sourceLinked="0"/>
        <c:majorTickMark val="out"/>
        <c:minorTickMark val="none"/>
        <c:tickLblPos val="nextTo"/>
        <c:crossAx val="75490432"/>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c:style val="2"/>
  <c:chart>
    <c:autoTitleDeleted val="0"/>
    <c:plotArea>
      <c:layout/>
      <c:lineChart>
        <c:grouping val="standard"/>
        <c:varyColors val="0"/>
        <c:ser>
          <c:idx val="0"/>
          <c:order val="0"/>
          <c:tx>
            <c:strRef>
              <c:f>Sheet6!$G$3</c:f>
              <c:strCache>
                <c:ptCount val="1"/>
                <c:pt idx="0">
                  <c:v>Savivaldybės lėšos</c:v>
                </c:pt>
              </c:strCache>
            </c:strRef>
          </c:tx>
          <c:marker>
            <c:symbol val="none"/>
          </c:marker>
          <c:cat>
            <c:strRef>
              <c:f>Sheet6!$F$4:$F$24</c:f>
              <c:strCache>
                <c:ptCount val="21"/>
                <c:pt idx="0">
                  <c:v>Birštono</c:v>
                </c:pt>
                <c:pt idx="1">
                  <c:v>Druskininkų</c:v>
                </c:pt>
                <c:pt idx="2">
                  <c:v>Joniškio rajono</c:v>
                </c:pt>
                <c:pt idx="3">
                  <c:v>Kėdainių rajono</c:v>
                </c:pt>
                <c:pt idx="4">
                  <c:v>Kelmės rajono</c:v>
                </c:pt>
                <c:pt idx="5">
                  <c:v>Klaipėdos miesto</c:v>
                </c:pt>
                <c:pt idx="6">
                  <c:v>Klaipėdos rajono</c:v>
                </c:pt>
                <c:pt idx="7">
                  <c:v>Kretingos rajono</c:v>
                </c:pt>
                <c:pt idx="8">
                  <c:v>Molėtų rajono</c:v>
                </c:pt>
                <c:pt idx="9">
                  <c:v>Pagėgių</c:v>
                </c:pt>
                <c:pt idx="10">
                  <c:v>Pakruojo rajono</c:v>
                </c:pt>
                <c:pt idx="11">
                  <c:v>Palangos miesto</c:v>
                </c:pt>
                <c:pt idx="12">
                  <c:v>Pasvalio rajono</c:v>
                </c:pt>
                <c:pt idx="13">
                  <c:v>Plungės rajono</c:v>
                </c:pt>
                <c:pt idx="14">
                  <c:v>Rietavo</c:v>
                </c:pt>
                <c:pt idx="15">
                  <c:v>Šakių rajono</c:v>
                </c:pt>
                <c:pt idx="16">
                  <c:v>Šalčininkų rajono</c:v>
                </c:pt>
                <c:pt idx="17">
                  <c:v>Šiaulių rajono</c:v>
                </c:pt>
                <c:pt idx="18">
                  <c:v>Šilutės rajono</c:v>
                </c:pt>
                <c:pt idx="19">
                  <c:v>Tauragės rajono</c:v>
                </c:pt>
                <c:pt idx="20">
                  <c:v>Vilniaus rajono</c:v>
                </c:pt>
              </c:strCache>
            </c:strRef>
          </c:cat>
          <c:val>
            <c:numRef>
              <c:f>Sheet6!$G$4:$G$24</c:f>
              <c:numCache>
                <c:formatCode>#,##0.00</c:formatCode>
                <c:ptCount val="21"/>
                <c:pt idx="0">
                  <c:v>24860</c:v>
                </c:pt>
                <c:pt idx="1">
                  <c:v>288100</c:v>
                </c:pt>
                <c:pt idx="2">
                  <c:v>38253</c:v>
                </c:pt>
                <c:pt idx="3">
                  <c:v>104300</c:v>
                </c:pt>
                <c:pt idx="4">
                  <c:v>75100</c:v>
                </c:pt>
                <c:pt idx="5">
                  <c:v>1414382</c:v>
                </c:pt>
                <c:pt idx="6">
                  <c:v>94500</c:v>
                </c:pt>
                <c:pt idx="7">
                  <c:v>100570</c:v>
                </c:pt>
                <c:pt idx="8">
                  <c:v>18790</c:v>
                </c:pt>
                <c:pt idx="9">
                  <c:v>7568</c:v>
                </c:pt>
                <c:pt idx="10">
                  <c:v>17900</c:v>
                </c:pt>
                <c:pt idx="11">
                  <c:v>45836.480000000003</c:v>
                </c:pt>
                <c:pt idx="12">
                  <c:v>54400</c:v>
                </c:pt>
                <c:pt idx="13">
                  <c:v>156324.67000000001</c:v>
                </c:pt>
                <c:pt idx="14">
                  <c:v>54821</c:v>
                </c:pt>
                <c:pt idx="15">
                  <c:v>287422</c:v>
                </c:pt>
                <c:pt idx="16">
                  <c:v>380210.75</c:v>
                </c:pt>
                <c:pt idx="17">
                  <c:v>257360</c:v>
                </c:pt>
                <c:pt idx="18">
                  <c:v>9143</c:v>
                </c:pt>
                <c:pt idx="19">
                  <c:v>43423</c:v>
                </c:pt>
                <c:pt idx="20">
                  <c:v>599931</c:v>
                </c:pt>
              </c:numCache>
            </c:numRef>
          </c:val>
          <c:smooth val="0"/>
          <c:extLst>
            <c:ext xmlns:c16="http://schemas.microsoft.com/office/drawing/2014/chart" uri="{C3380CC4-5D6E-409C-BE32-E72D297353CC}">
              <c16:uniqueId val="{00000000-2726-406A-B176-0B6F71ACF9A7}"/>
            </c:ext>
          </c:extLst>
        </c:ser>
        <c:ser>
          <c:idx val="1"/>
          <c:order val="1"/>
          <c:tx>
            <c:strRef>
              <c:f>Sheet6!$H$3</c:f>
              <c:strCache>
                <c:ptCount val="1"/>
                <c:pt idx="0">
                  <c:v>Tarptautinių fondų lėšos</c:v>
                </c:pt>
              </c:strCache>
            </c:strRef>
          </c:tx>
          <c:marker>
            <c:symbol val="none"/>
          </c:marker>
          <c:cat>
            <c:strRef>
              <c:f>Sheet6!$F$4:$F$24</c:f>
              <c:strCache>
                <c:ptCount val="21"/>
                <c:pt idx="0">
                  <c:v>Birštono</c:v>
                </c:pt>
                <c:pt idx="1">
                  <c:v>Druskininkų</c:v>
                </c:pt>
                <c:pt idx="2">
                  <c:v>Joniškio rajono</c:v>
                </c:pt>
                <c:pt idx="3">
                  <c:v>Kėdainių rajono</c:v>
                </c:pt>
                <c:pt idx="4">
                  <c:v>Kelmės rajono</c:v>
                </c:pt>
                <c:pt idx="5">
                  <c:v>Klaipėdos miesto</c:v>
                </c:pt>
                <c:pt idx="6">
                  <c:v>Klaipėdos rajono</c:v>
                </c:pt>
                <c:pt idx="7">
                  <c:v>Kretingos rajono</c:v>
                </c:pt>
                <c:pt idx="8">
                  <c:v>Molėtų rajono</c:v>
                </c:pt>
                <c:pt idx="9">
                  <c:v>Pagėgių</c:v>
                </c:pt>
                <c:pt idx="10">
                  <c:v>Pakruojo rajono</c:v>
                </c:pt>
                <c:pt idx="11">
                  <c:v>Palangos miesto</c:v>
                </c:pt>
                <c:pt idx="12">
                  <c:v>Pasvalio rajono</c:v>
                </c:pt>
                <c:pt idx="13">
                  <c:v>Plungės rajono</c:v>
                </c:pt>
                <c:pt idx="14">
                  <c:v>Rietavo</c:v>
                </c:pt>
                <c:pt idx="15">
                  <c:v>Šakių rajono</c:v>
                </c:pt>
                <c:pt idx="16">
                  <c:v>Šalčininkų rajono</c:v>
                </c:pt>
                <c:pt idx="17">
                  <c:v>Šiaulių rajono</c:v>
                </c:pt>
                <c:pt idx="18">
                  <c:v>Šilutės rajono</c:v>
                </c:pt>
                <c:pt idx="19">
                  <c:v>Tauragės rajono</c:v>
                </c:pt>
                <c:pt idx="20">
                  <c:v>Vilniaus rajono</c:v>
                </c:pt>
              </c:strCache>
            </c:strRef>
          </c:cat>
          <c:val>
            <c:numRef>
              <c:f>Sheet6!$H$4:$H$24</c:f>
              <c:numCache>
                <c:formatCode>#,##0</c:formatCode>
                <c:ptCount val="21"/>
                <c:pt idx="0">
                  <c:v>1108216</c:v>
                </c:pt>
                <c:pt idx="1">
                  <c:v>267800</c:v>
                </c:pt>
                <c:pt idx="2">
                  <c:v>275700</c:v>
                </c:pt>
                <c:pt idx="3">
                  <c:v>99700</c:v>
                </c:pt>
                <c:pt idx="4">
                  <c:v>582000</c:v>
                </c:pt>
                <c:pt idx="5">
                  <c:v>1881607</c:v>
                </c:pt>
                <c:pt idx="6">
                  <c:v>21700</c:v>
                </c:pt>
                <c:pt idx="7">
                  <c:v>807800</c:v>
                </c:pt>
                <c:pt idx="8">
                  <c:v>23896</c:v>
                </c:pt>
                <c:pt idx="9">
                  <c:v>57752</c:v>
                </c:pt>
                <c:pt idx="10">
                  <c:v>30993</c:v>
                </c:pt>
                <c:pt idx="11" formatCode="#,##0.00">
                  <c:v>127149.01</c:v>
                </c:pt>
                <c:pt idx="12">
                  <c:v>122800</c:v>
                </c:pt>
                <c:pt idx="13" formatCode="#,##0.00">
                  <c:v>924842.13</c:v>
                </c:pt>
                <c:pt idx="14">
                  <c:v>99418</c:v>
                </c:pt>
                <c:pt idx="15">
                  <c:v>778637</c:v>
                </c:pt>
                <c:pt idx="16" formatCode="#,##0.00">
                  <c:v>862158.59</c:v>
                </c:pt>
                <c:pt idx="17">
                  <c:v>30000</c:v>
                </c:pt>
                <c:pt idx="18">
                  <c:v>65358</c:v>
                </c:pt>
                <c:pt idx="19">
                  <c:v>297192</c:v>
                </c:pt>
                <c:pt idx="20">
                  <c:v>91748</c:v>
                </c:pt>
              </c:numCache>
            </c:numRef>
          </c:val>
          <c:smooth val="0"/>
          <c:extLst>
            <c:ext xmlns:c16="http://schemas.microsoft.com/office/drawing/2014/chart" uri="{C3380CC4-5D6E-409C-BE32-E72D297353CC}">
              <c16:uniqueId val="{00000001-2726-406A-B176-0B6F71ACF9A7}"/>
            </c:ext>
          </c:extLst>
        </c:ser>
        <c:dLbls>
          <c:showLegendKey val="0"/>
          <c:showVal val="0"/>
          <c:showCatName val="0"/>
          <c:showSerName val="0"/>
          <c:showPercent val="0"/>
          <c:showBubbleSize val="0"/>
        </c:dLbls>
        <c:dropLines/>
        <c:smooth val="0"/>
        <c:axId val="82200832"/>
        <c:axId val="82206720"/>
      </c:lineChart>
      <c:catAx>
        <c:axId val="82200832"/>
        <c:scaling>
          <c:orientation val="minMax"/>
        </c:scaling>
        <c:delete val="0"/>
        <c:axPos val="b"/>
        <c:numFmt formatCode="General" sourceLinked="0"/>
        <c:majorTickMark val="none"/>
        <c:minorTickMark val="none"/>
        <c:tickLblPos val="nextTo"/>
        <c:crossAx val="82206720"/>
        <c:crosses val="autoZero"/>
        <c:auto val="1"/>
        <c:lblAlgn val="ctr"/>
        <c:lblOffset val="100"/>
        <c:noMultiLvlLbl val="0"/>
      </c:catAx>
      <c:valAx>
        <c:axId val="82206720"/>
        <c:scaling>
          <c:orientation val="minMax"/>
        </c:scaling>
        <c:delete val="0"/>
        <c:axPos val="l"/>
        <c:majorGridlines/>
        <c:numFmt formatCode="#,##0" sourceLinked="0"/>
        <c:majorTickMark val="out"/>
        <c:minorTickMark val="none"/>
        <c:tickLblPos val="nextTo"/>
        <c:crossAx val="82200832"/>
        <c:crosses val="autoZero"/>
        <c:crossBetween val="between"/>
      </c:valAx>
    </c:plotArea>
    <c:legend>
      <c:legendPos val="r"/>
      <c:layout>
        <c:manualLayout>
          <c:xMode val="edge"/>
          <c:yMode val="edge"/>
          <c:x val="0.79968746722578066"/>
          <c:y val="0.48117439486730856"/>
          <c:w val="0.17947920171924744"/>
          <c:h val="0.13394750656167992"/>
        </c:manualLayout>
      </c:layout>
      <c:overlay val="0"/>
    </c:legend>
    <c:plotVisOnly val="1"/>
    <c:dispBlanksAs val="gap"/>
    <c:showDLblsOverMax val="0"/>
  </c:chart>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c:style val="2"/>
  <c:chart>
    <c:autoTitleDeleted val="0"/>
    <c:view3D>
      <c:rotX val="15"/>
      <c:rotY val="20"/>
      <c:rAngAx val="1"/>
    </c:view3D>
    <c:floor>
      <c:thickness val="0"/>
    </c:floor>
    <c:sideWall>
      <c:thickness val="0"/>
    </c:sideWall>
    <c:backWall>
      <c:thickness val="0"/>
    </c:backWall>
    <c:plotArea>
      <c:layout>
        <c:manualLayout>
          <c:layoutTarget val="inner"/>
          <c:xMode val="edge"/>
          <c:yMode val="edge"/>
          <c:x val="5.2966426071741138E-2"/>
          <c:y val="4.2002483175414225E-2"/>
          <c:w val="0.79384678477690207"/>
          <c:h val="0.63129760213905872"/>
        </c:manualLayout>
      </c:layout>
      <c:bar3DChart>
        <c:barDir val="col"/>
        <c:grouping val="percentStacked"/>
        <c:varyColors val="0"/>
        <c:ser>
          <c:idx val="0"/>
          <c:order val="0"/>
          <c:tx>
            <c:strRef>
              <c:f>Sheet10!$L$4</c:f>
              <c:strCache>
                <c:ptCount val="1"/>
                <c:pt idx="0">
                  <c:v>Pažinimo sklaida</c:v>
                </c:pt>
              </c:strCache>
            </c:strRef>
          </c:tx>
          <c:invertIfNegative val="0"/>
          <c:cat>
            <c:strRef>
              <c:f>Sheet10!$K$5:$K$34</c:f>
              <c:strCache>
                <c:ptCount val="30"/>
                <c:pt idx="0">
                  <c:v>Palangos miesto</c:v>
                </c:pt>
                <c:pt idx="1">
                  <c:v>Panevėžio miesto </c:v>
                </c:pt>
                <c:pt idx="2">
                  <c:v>Panevėžio rajono</c:v>
                </c:pt>
                <c:pt idx="3">
                  <c:v>Pasvalio rajono</c:v>
                </c:pt>
                <c:pt idx="4">
                  <c:v>Plungės rajono</c:v>
                </c:pt>
                <c:pt idx="5">
                  <c:v>Prienų rajono</c:v>
                </c:pt>
                <c:pt idx="6">
                  <c:v>Radviliškio rajono</c:v>
                </c:pt>
                <c:pt idx="7">
                  <c:v>Raseinių rajono</c:v>
                </c:pt>
                <c:pt idx="8">
                  <c:v>Rietavo </c:v>
                </c:pt>
                <c:pt idx="9">
                  <c:v>Rokiškio rajono</c:v>
                </c:pt>
                <c:pt idx="10">
                  <c:v>Skuodo rajono</c:v>
                </c:pt>
                <c:pt idx="11">
                  <c:v>Šakių rajono </c:v>
                </c:pt>
                <c:pt idx="12">
                  <c:v>Šalčininkų rajono </c:v>
                </c:pt>
                <c:pt idx="13">
                  <c:v>Šiaulių miesto </c:v>
                </c:pt>
                <c:pt idx="14">
                  <c:v>Šiaulių rajono </c:v>
                </c:pt>
                <c:pt idx="15">
                  <c:v>Šilalės rajono </c:v>
                </c:pt>
                <c:pt idx="16">
                  <c:v>Šilutės rajono </c:v>
                </c:pt>
                <c:pt idx="17">
                  <c:v>Širvintų rajono </c:v>
                </c:pt>
                <c:pt idx="18">
                  <c:v>Švenčionių rajono</c:v>
                </c:pt>
                <c:pt idx="19">
                  <c:v>Tauragės rajono </c:v>
                </c:pt>
                <c:pt idx="20">
                  <c:v>Telšių rajono</c:v>
                </c:pt>
                <c:pt idx="21">
                  <c:v>Trakų rajono</c:v>
                </c:pt>
                <c:pt idx="22">
                  <c:v>Ukmergės rajono </c:v>
                </c:pt>
                <c:pt idx="23">
                  <c:v>Utenos rajono </c:v>
                </c:pt>
                <c:pt idx="24">
                  <c:v>Varėnos rajono</c:v>
                </c:pt>
                <c:pt idx="25">
                  <c:v>Vilkaviškio rajono</c:v>
                </c:pt>
                <c:pt idx="26">
                  <c:v>Vilniaus miesto</c:v>
                </c:pt>
                <c:pt idx="27">
                  <c:v>Vilniaus rajono</c:v>
                </c:pt>
                <c:pt idx="28">
                  <c:v>Visagino </c:v>
                </c:pt>
                <c:pt idx="29">
                  <c:v>Zarasų rajono</c:v>
                </c:pt>
              </c:strCache>
            </c:strRef>
          </c:cat>
          <c:val>
            <c:numRef>
              <c:f>Sheet10!$L$5:$L$34</c:f>
              <c:numCache>
                <c:formatCode>#,##0.00</c:formatCode>
                <c:ptCount val="30"/>
                <c:pt idx="0">
                  <c:v>1973.87</c:v>
                </c:pt>
                <c:pt idx="1">
                  <c:v>5450</c:v>
                </c:pt>
                <c:pt idx="2">
                  <c:v>200</c:v>
                </c:pt>
                <c:pt idx="3">
                  <c:v>5900</c:v>
                </c:pt>
                <c:pt idx="4">
                  <c:v>700</c:v>
                </c:pt>
                <c:pt idx="5">
                  <c:v>1385.32</c:v>
                </c:pt>
                <c:pt idx="6">
                  <c:v>800</c:v>
                </c:pt>
                <c:pt idx="7">
                  <c:v>3800</c:v>
                </c:pt>
                <c:pt idx="8">
                  <c:v>0</c:v>
                </c:pt>
                <c:pt idx="9">
                  <c:v>0</c:v>
                </c:pt>
                <c:pt idx="10">
                  <c:v>2220</c:v>
                </c:pt>
                <c:pt idx="11">
                  <c:v>576</c:v>
                </c:pt>
                <c:pt idx="12">
                  <c:v>0</c:v>
                </c:pt>
                <c:pt idx="13">
                  <c:v>1357</c:v>
                </c:pt>
                <c:pt idx="14">
                  <c:v>300</c:v>
                </c:pt>
                <c:pt idx="15">
                  <c:v>1700</c:v>
                </c:pt>
                <c:pt idx="16">
                  <c:v>0</c:v>
                </c:pt>
                <c:pt idx="17">
                  <c:v>0</c:v>
                </c:pt>
                <c:pt idx="18">
                  <c:v>1827</c:v>
                </c:pt>
                <c:pt idx="19">
                  <c:v>530</c:v>
                </c:pt>
                <c:pt idx="20">
                  <c:v>500</c:v>
                </c:pt>
                <c:pt idx="21">
                  <c:v>0</c:v>
                </c:pt>
                <c:pt idx="22">
                  <c:v>1340.23</c:v>
                </c:pt>
                <c:pt idx="23">
                  <c:v>0</c:v>
                </c:pt>
                <c:pt idx="24">
                  <c:v>140.10999999999999</c:v>
                </c:pt>
                <c:pt idx="25">
                  <c:v>0</c:v>
                </c:pt>
                <c:pt idx="26">
                  <c:v>0</c:v>
                </c:pt>
                <c:pt idx="27">
                  <c:v>0</c:v>
                </c:pt>
                <c:pt idx="28">
                  <c:v>0</c:v>
                </c:pt>
                <c:pt idx="29">
                  <c:v>0</c:v>
                </c:pt>
              </c:numCache>
            </c:numRef>
          </c:val>
          <c:extLst>
            <c:ext xmlns:c16="http://schemas.microsoft.com/office/drawing/2014/chart" uri="{C3380CC4-5D6E-409C-BE32-E72D297353CC}">
              <c16:uniqueId val="{00000000-58FE-43FB-9573-05DDEEC78EEC}"/>
            </c:ext>
          </c:extLst>
        </c:ser>
        <c:ser>
          <c:idx val="1"/>
          <c:order val="1"/>
          <c:tx>
            <c:strRef>
              <c:f>Sheet10!$M$4</c:f>
              <c:strCache>
                <c:ptCount val="1"/>
                <c:pt idx="0">
                  <c:v>Tvarkyba</c:v>
                </c:pt>
              </c:strCache>
            </c:strRef>
          </c:tx>
          <c:invertIfNegative val="0"/>
          <c:cat>
            <c:strRef>
              <c:f>Sheet10!$K$5:$K$34</c:f>
              <c:strCache>
                <c:ptCount val="30"/>
                <c:pt idx="0">
                  <c:v>Palangos miesto</c:v>
                </c:pt>
                <c:pt idx="1">
                  <c:v>Panevėžio miesto </c:v>
                </c:pt>
                <c:pt idx="2">
                  <c:v>Panevėžio rajono</c:v>
                </c:pt>
                <c:pt idx="3">
                  <c:v>Pasvalio rajono</c:v>
                </c:pt>
                <c:pt idx="4">
                  <c:v>Plungės rajono</c:v>
                </c:pt>
                <c:pt idx="5">
                  <c:v>Prienų rajono</c:v>
                </c:pt>
                <c:pt idx="6">
                  <c:v>Radviliškio rajono</c:v>
                </c:pt>
                <c:pt idx="7">
                  <c:v>Raseinių rajono</c:v>
                </c:pt>
                <c:pt idx="8">
                  <c:v>Rietavo </c:v>
                </c:pt>
                <c:pt idx="9">
                  <c:v>Rokiškio rajono</c:v>
                </c:pt>
                <c:pt idx="10">
                  <c:v>Skuodo rajono</c:v>
                </c:pt>
                <c:pt idx="11">
                  <c:v>Šakių rajono </c:v>
                </c:pt>
                <c:pt idx="12">
                  <c:v>Šalčininkų rajono </c:v>
                </c:pt>
                <c:pt idx="13">
                  <c:v>Šiaulių miesto </c:v>
                </c:pt>
                <c:pt idx="14">
                  <c:v>Šiaulių rajono </c:v>
                </c:pt>
                <c:pt idx="15">
                  <c:v>Šilalės rajono </c:v>
                </c:pt>
                <c:pt idx="16">
                  <c:v>Šilutės rajono </c:v>
                </c:pt>
                <c:pt idx="17">
                  <c:v>Širvintų rajono </c:v>
                </c:pt>
                <c:pt idx="18">
                  <c:v>Švenčionių rajono</c:v>
                </c:pt>
                <c:pt idx="19">
                  <c:v>Tauragės rajono </c:v>
                </c:pt>
                <c:pt idx="20">
                  <c:v>Telšių rajono</c:v>
                </c:pt>
                <c:pt idx="21">
                  <c:v>Trakų rajono</c:v>
                </c:pt>
                <c:pt idx="22">
                  <c:v>Ukmergės rajono </c:v>
                </c:pt>
                <c:pt idx="23">
                  <c:v>Utenos rajono </c:v>
                </c:pt>
                <c:pt idx="24">
                  <c:v>Varėnos rajono</c:v>
                </c:pt>
                <c:pt idx="25">
                  <c:v>Vilkaviškio rajono</c:v>
                </c:pt>
                <c:pt idx="26">
                  <c:v>Vilniaus miesto</c:v>
                </c:pt>
                <c:pt idx="27">
                  <c:v>Vilniaus rajono</c:v>
                </c:pt>
                <c:pt idx="28">
                  <c:v>Visagino </c:v>
                </c:pt>
                <c:pt idx="29">
                  <c:v>Zarasų rajono</c:v>
                </c:pt>
              </c:strCache>
            </c:strRef>
          </c:cat>
          <c:val>
            <c:numRef>
              <c:f>Sheet10!$M$5:$M$34</c:f>
              <c:numCache>
                <c:formatCode>#,##0.00</c:formatCode>
                <c:ptCount val="30"/>
                <c:pt idx="0">
                  <c:v>149007.57</c:v>
                </c:pt>
                <c:pt idx="1">
                  <c:v>14810.04</c:v>
                </c:pt>
                <c:pt idx="2">
                  <c:v>0</c:v>
                </c:pt>
                <c:pt idx="3">
                  <c:v>1000</c:v>
                </c:pt>
                <c:pt idx="4">
                  <c:v>6460</c:v>
                </c:pt>
                <c:pt idx="5">
                  <c:v>27485.260000000009</c:v>
                </c:pt>
                <c:pt idx="6">
                  <c:v>48700</c:v>
                </c:pt>
                <c:pt idx="7">
                  <c:v>16500</c:v>
                </c:pt>
                <c:pt idx="8">
                  <c:v>16043.96</c:v>
                </c:pt>
                <c:pt idx="9">
                  <c:v>7050</c:v>
                </c:pt>
                <c:pt idx="10">
                  <c:v>7194</c:v>
                </c:pt>
                <c:pt idx="11">
                  <c:v>26480</c:v>
                </c:pt>
                <c:pt idx="12">
                  <c:v>2000</c:v>
                </c:pt>
                <c:pt idx="13">
                  <c:v>57650</c:v>
                </c:pt>
                <c:pt idx="14">
                  <c:v>12600</c:v>
                </c:pt>
                <c:pt idx="15">
                  <c:v>7890</c:v>
                </c:pt>
                <c:pt idx="16">
                  <c:v>12500</c:v>
                </c:pt>
                <c:pt idx="17">
                  <c:v>900</c:v>
                </c:pt>
                <c:pt idx="18">
                  <c:v>17610</c:v>
                </c:pt>
                <c:pt idx="19">
                  <c:v>11408.9</c:v>
                </c:pt>
                <c:pt idx="20">
                  <c:v>21800</c:v>
                </c:pt>
                <c:pt idx="21">
                  <c:v>11000</c:v>
                </c:pt>
                <c:pt idx="22">
                  <c:v>43343.689999999995</c:v>
                </c:pt>
                <c:pt idx="23">
                  <c:v>25000</c:v>
                </c:pt>
                <c:pt idx="24">
                  <c:v>363</c:v>
                </c:pt>
                <c:pt idx="25">
                  <c:v>4200</c:v>
                </c:pt>
                <c:pt idx="26">
                  <c:v>244430.41</c:v>
                </c:pt>
                <c:pt idx="27">
                  <c:v>34000</c:v>
                </c:pt>
                <c:pt idx="28">
                  <c:v>0</c:v>
                </c:pt>
                <c:pt idx="29">
                  <c:v>0</c:v>
                </c:pt>
              </c:numCache>
            </c:numRef>
          </c:val>
          <c:extLst>
            <c:ext xmlns:c16="http://schemas.microsoft.com/office/drawing/2014/chart" uri="{C3380CC4-5D6E-409C-BE32-E72D297353CC}">
              <c16:uniqueId val="{00000001-58FE-43FB-9573-05DDEEC78EEC}"/>
            </c:ext>
          </c:extLst>
        </c:ser>
        <c:ser>
          <c:idx val="2"/>
          <c:order val="2"/>
          <c:tx>
            <c:strRef>
              <c:f>Sheet10!$N$4</c:f>
              <c:strCache>
                <c:ptCount val="1"/>
                <c:pt idx="0">
                  <c:v>Priežiūra</c:v>
                </c:pt>
              </c:strCache>
            </c:strRef>
          </c:tx>
          <c:invertIfNegative val="0"/>
          <c:cat>
            <c:strRef>
              <c:f>Sheet10!$K$5:$K$34</c:f>
              <c:strCache>
                <c:ptCount val="30"/>
                <c:pt idx="0">
                  <c:v>Palangos miesto</c:v>
                </c:pt>
                <c:pt idx="1">
                  <c:v>Panevėžio miesto </c:v>
                </c:pt>
                <c:pt idx="2">
                  <c:v>Panevėžio rajono</c:v>
                </c:pt>
                <c:pt idx="3">
                  <c:v>Pasvalio rajono</c:v>
                </c:pt>
                <c:pt idx="4">
                  <c:v>Plungės rajono</c:v>
                </c:pt>
                <c:pt idx="5">
                  <c:v>Prienų rajono</c:v>
                </c:pt>
                <c:pt idx="6">
                  <c:v>Radviliškio rajono</c:v>
                </c:pt>
                <c:pt idx="7">
                  <c:v>Raseinių rajono</c:v>
                </c:pt>
                <c:pt idx="8">
                  <c:v>Rietavo </c:v>
                </c:pt>
                <c:pt idx="9">
                  <c:v>Rokiškio rajono</c:v>
                </c:pt>
                <c:pt idx="10">
                  <c:v>Skuodo rajono</c:v>
                </c:pt>
                <c:pt idx="11">
                  <c:v>Šakių rajono </c:v>
                </c:pt>
                <c:pt idx="12">
                  <c:v>Šalčininkų rajono </c:v>
                </c:pt>
                <c:pt idx="13">
                  <c:v>Šiaulių miesto </c:v>
                </c:pt>
                <c:pt idx="14">
                  <c:v>Šiaulių rajono </c:v>
                </c:pt>
                <c:pt idx="15">
                  <c:v>Šilalės rajono </c:v>
                </c:pt>
                <c:pt idx="16">
                  <c:v>Šilutės rajono </c:v>
                </c:pt>
                <c:pt idx="17">
                  <c:v>Širvintų rajono </c:v>
                </c:pt>
                <c:pt idx="18">
                  <c:v>Švenčionių rajono</c:v>
                </c:pt>
                <c:pt idx="19">
                  <c:v>Tauragės rajono </c:v>
                </c:pt>
                <c:pt idx="20">
                  <c:v>Telšių rajono</c:v>
                </c:pt>
                <c:pt idx="21">
                  <c:v>Trakų rajono</c:v>
                </c:pt>
                <c:pt idx="22">
                  <c:v>Ukmergės rajono </c:v>
                </c:pt>
                <c:pt idx="23">
                  <c:v>Utenos rajono </c:v>
                </c:pt>
                <c:pt idx="24">
                  <c:v>Varėnos rajono</c:v>
                </c:pt>
                <c:pt idx="25">
                  <c:v>Vilkaviškio rajono</c:v>
                </c:pt>
                <c:pt idx="26">
                  <c:v>Vilniaus miesto</c:v>
                </c:pt>
                <c:pt idx="27">
                  <c:v>Vilniaus rajono</c:v>
                </c:pt>
                <c:pt idx="28">
                  <c:v>Visagino </c:v>
                </c:pt>
                <c:pt idx="29">
                  <c:v>Zarasų rajono</c:v>
                </c:pt>
              </c:strCache>
            </c:strRef>
          </c:cat>
          <c:val>
            <c:numRef>
              <c:f>Sheet10!$N$5:$N$34</c:f>
              <c:numCache>
                <c:formatCode>#,##0.00</c:formatCode>
                <c:ptCount val="30"/>
                <c:pt idx="0">
                  <c:v>0</c:v>
                </c:pt>
                <c:pt idx="1">
                  <c:v>11790</c:v>
                </c:pt>
                <c:pt idx="2">
                  <c:v>3158.64</c:v>
                </c:pt>
                <c:pt idx="3">
                  <c:v>5000</c:v>
                </c:pt>
                <c:pt idx="4">
                  <c:v>5500</c:v>
                </c:pt>
                <c:pt idx="5">
                  <c:v>19.93</c:v>
                </c:pt>
                <c:pt idx="6">
                  <c:v>13300</c:v>
                </c:pt>
                <c:pt idx="7">
                  <c:v>32860</c:v>
                </c:pt>
                <c:pt idx="8">
                  <c:v>0</c:v>
                </c:pt>
                <c:pt idx="9">
                  <c:v>0</c:v>
                </c:pt>
                <c:pt idx="10">
                  <c:v>610</c:v>
                </c:pt>
                <c:pt idx="11">
                  <c:v>4747.1000000000004</c:v>
                </c:pt>
                <c:pt idx="12">
                  <c:v>0</c:v>
                </c:pt>
                <c:pt idx="13">
                  <c:v>0</c:v>
                </c:pt>
                <c:pt idx="14">
                  <c:v>35800</c:v>
                </c:pt>
                <c:pt idx="15">
                  <c:v>0</c:v>
                </c:pt>
                <c:pt idx="16">
                  <c:v>3700</c:v>
                </c:pt>
                <c:pt idx="17">
                  <c:v>898</c:v>
                </c:pt>
                <c:pt idx="18">
                  <c:v>720</c:v>
                </c:pt>
                <c:pt idx="19">
                  <c:v>8450</c:v>
                </c:pt>
                <c:pt idx="20">
                  <c:v>2500</c:v>
                </c:pt>
                <c:pt idx="21">
                  <c:v>578</c:v>
                </c:pt>
                <c:pt idx="22">
                  <c:v>0</c:v>
                </c:pt>
                <c:pt idx="23">
                  <c:v>2000</c:v>
                </c:pt>
                <c:pt idx="24">
                  <c:v>7154.91</c:v>
                </c:pt>
                <c:pt idx="25">
                  <c:v>0</c:v>
                </c:pt>
                <c:pt idx="26">
                  <c:v>0</c:v>
                </c:pt>
                <c:pt idx="27">
                  <c:v>0</c:v>
                </c:pt>
                <c:pt idx="28">
                  <c:v>0</c:v>
                </c:pt>
                <c:pt idx="29">
                  <c:v>0</c:v>
                </c:pt>
              </c:numCache>
            </c:numRef>
          </c:val>
          <c:extLst>
            <c:ext xmlns:c16="http://schemas.microsoft.com/office/drawing/2014/chart" uri="{C3380CC4-5D6E-409C-BE32-E72D297353CC}">
              <c16:uniqueId val="{00000002-58FE-43FB-9573-05DDEEC78EEC}"/>
            </c:ext>
          </c:extLst>
        </c:ser>
        <c:ser>
          <c:idx val="3"/>
          <c:order val="3"/>
          <c:tx>
            <c:strRef>
              <c:f>Sheet10!$O$4</c:f>
              <c:strCache>
                <c:ptCount val="1"/>
                <c:pt idx="0">
                  <c:v>Apskaitos duomenų parengimas/ tikslinimas, teritorijų matavimai, inventorizavimas, vertinimo tarybų veikla</c:v>
                </c:pt>
              </c:strCache>
            </c:strRef>
          </c:tx>
          <c:invertIfNegative val="0"/>
          <c:cat>
            <c:strRef>
              <c:f>Sheet10!$K$5:$K$34</c:f>
              <c:strCache>
                <c:ptCount val="30"/>
                <c:pt idx="0">
                  <c:v>Palangos miesto</c:v>
                </c:pt>
                <c:pt idx="1">
                  <c:v>Panevėžio miesto </c:v>
                </c:pt>
                <c:pt idx="2">
                  <c:v>Panevėžio rajono</c:v>
                </c:pt>
                <c:pt idx="3">
                  <c:v>Pasvalio rajono</c:v>
                </c:pt>
                <c:pt idx="4">
                  <c:v>Plungės rajono</c:v>
                </c:pt>
                <c:pt idx="5">
                  <c:v>Prienų rajono</c:v>
                </c:pt>
                <c:pt idx="6">
                  <c:v>Radviliškio rajono</c:v>
                </c:pt>
                <c:pt idx="7">
                  <c:v>Raseinių rajono</c:v>
                </c:pt>
                <c:pt idx="8">
                  <c:v>Rietavo </c:v>
                </c:pt>
                <c:pt idx="9">
                  <c:v>Rokiškio rajono</c:v>
                </c:pt>
                <c:pt idx="10">
                  <c:v>Skuodo rajono</c:v>
                </c:pt>
                <c:pt idx="11">
                  <c:v>Šakių rajono </c:v>
                </c:pt>
                <c:pt idx="12">
                  <c:v>Šalčininkų rajono </c:v>
                </c:pt>
                <c:pt idx="13">
                  <c:v>Šiaulių miesto </c:v>
                </c:pt>
                <c:pt idx="14">
                  <c:v>Šiaulių rajono </c:v>
                </c:pt>
                <c:pt idx="15">
                  <c:v>Šilalės rajono </c:v>
                </c:pt>
                <c:pt idx="16">
                  <c:v>Šilutės rajono </c:v>
                </c:pt>
                <c:pt idx="17">
                  <c:v>Širvintų rajono </c:v>
                </c:pt>
                <c:pt idx="18">
                  <c:v>Švenčionių rajono</c:v>
                </c:pt>
                <c:pt idx="19">
                  <c:v>Tauragės rajono </c:v>
                </c:pt>
                <c:pt idx="20">
                  <c:v>Telšių rajono</c:v>
                </c:pt>
                <c:pt idx="21">
                  <c:v>Trakų rajono</c:v>
                </c:pt>
                <c:pt idx="22">
                  <c:v>Ukmergės rajono </c:v>
                </c:pt>
                <c:pt idx="23">
                  <c:v>Utenos rajono </c:v>
                </c:pt>
                <c:pt idx="24">
                  <c:v>Varėnos rajono</c:v>
                </c:pt>
                <c:pt idx="25">
                  <c:v>Vilkaviškio rajono</c:v>
                </c:pt>
                <c:pt idx="26">
                  <c:v>Vilniaus miesto</c:v>
                </c:pt>
                <c:pt idx="27">
                  <c:v>Vilniaus rajono</c:v>
                </c:pt>
                <c:pt idx="28">
                  <c:v>Visagino </c:v>
                </c:pt>
                <c:pt idx="29">
                  <c:v>Zarasų rajono</c:v>
                </c:pt>
              </c:strCache>
            </c:strRef>
          </c:cat>
          <c:val>
            <c:numRef>
              <c:f>Sheet10!$O$5:$O$34</c:f>
              <c:numCache>
                <c:formatCode>#,##0.00</c:formatCode>
                <c:ptCount val="30"/>
                <c:pt idx="0">
                  <c:v>4267.5200000000004</c:v>
                </c:pt>
                <c:pt idx="1">
                  <c:v>2500</c:v>
                </c:pt>
                <c:pt idx="2">
                  <c:v>800</c:v>
                </c:pt>
                <c:pt idx="3">
                  <c:v>0</c:v>
                </c:pt>
                <c:pt idx="4">
                  <c:v>2232.86</c:v>
                </c:pt>
                <c:pt idx="5">
                  <c:v>0</c:v>
                </c:pt>
                <c:pt idx="6">
                  <c:v>0</c:v>
                </c:pt>
                <c:pt idx="7">
                  <c:v>2900</c:v>
                </c:pt>
                <c:pt idx="8">
                  <c:v>0</c:v>
                </c:pt>
                <c:pt idx="9">
                  <c:v>0</c:v>
                </c:pt>
                <c:pt idx="10">
                  <c:v>0</c:v>
                </c:pt>
                <c:pt idx="11">
                  <c:v>1925.5</c:v>
                </c:pt>
                <c:pt idx="12">
                  <c:v>0</c:v>
                </c:pt>
                <c:pt idx="13">
                  <c:v>14999</c:v>
                </c:pt>
                <c:pt idx="14">
                  <c:v>1230</c:v>
                </c:pt>
                <c:pt idx="15">
                  <c:v>3650</c:v>
                </c:pt>
                <c:pt idx="16">
                  <c:v>0</c:v>
                </c:pt>
                <c:pt idx="17">
                  <c:v>0</c:v>
                </c:pt>
                <c:pt idx="18">
                  <c:v>0</c:v>
                </c:pt>
                <c:pt idx="19">
                  <c:v>0</c:v>
                </c:pt>
                <c:pt idx="20">
                  <c:v>0</c:v>
                </c:pt>
                <c:pt idx="21">
                  <c:v>0</c:v>
                </c:pt>
                <c:pt idx="22">
                  <c:v>1000</c:v>
                </c:pt>
                <c:pt idx="23">
                  <c:v>0</c:v>
                </c:pt>
                <c:pt idx="24">
                  <c:v>0</c:v>
                </c:pt>
                <c:pt idx="25">
                  <c:v>0</c:v>
                </c:pt>
                <c:pt idx="26">
                  <c:v>0</c:v>
                </c:pt>
                <c:pt idx="27">
                  <c:v>0</c:v>
                </c:pt>
                <c:pt idx="28">
                  <c:v>0</c:v>
                </c:pt>
                <c:pt idx="29">
                  <c:v>0</c:v>
                </c:pt>
              </c:numCache>
            </c:numRef>
          </c:val>
          <c:extLst>
            <c:ext xmlns:c16="http://schemas.microsoft.com/office/drawing/2014/chart" uri="{C3380CC4-5D6E-409C-BE32-E72D297353CC}">
              <c16:uniqueId val="{00000003-58FE-43FB-9573-05DDEEC78EEC}"/>
            </c:ext>
          </c:extLst>
        </c:ser>
        <c:ser>
          <c:idx val="4"/>
          <c:order val="4"/>
          <c:tx>
            <c:strRef>
              <c:f>Sheet10!$P$4</c:f>
              <c:strCache>
                <c:ptCount val="1"/>
                <c:pt idx="0">
                  <c:v>Tyrimai, galimybių studijos-koncepcijos, ekspertizės, projektiniai pasiūlymai, techninių projektų, tvarkybos darbų projektų parengimas </c:v>
                </c:pt>
              </c:strCache>
            </c:strRef>
          </c:tx>
          <c:invertIfNegative val="0"/>
          <c:cat>
            <c:strRef>
              <c:f>Sheet10!$K$5:$K$34</c:f>
              <c:strCache>
                <c:ptCount val="30"/>
                <c:pt idx="0">
                  <c:v>Palangos miesto</c:v>
                </c:pt>
                <c:pt idx="1">
                  <c:v>Panevėžio miesto </c:v>
                </c:pt>
                <c:pt idx="2">
                  <c:v>Panevėžio rajono</c:v>
                </c:pt>
                <c:pt idx="3">
                  <c:v>Pasvalio rajono</c:v>
                </c:pt>
                <c:pt idx="4">
                  <c:v>Plungės rajono</c:v>
                </c:pt>
                <c:pt idx="5">
                  <c:v>Prienų rajono</c:v>
                </c:pt>
                <c:pt idx="6">
                  <c:v>Radviliškio rajono</c:v>
                </c:pt>
                <c:pt idx="7">
                  <c:v>Raseinių rajono</c:v>
                </c:pt>
                <c:pt idx="8">
                  <c:v>Rietavo </c:v>
                </c:pt>
                <c:pt idx="9">
                  <c:v>Rokiškio rajono</c:v>
                </c:pt>
                <c:pt idx="10">
                  <c:v>Skuodo rajono</c:v>
                </c:pt>
                <c:pt idx="11">
                  <c:v>Šakių rajono </c:v>
                </c:pt>
                <c:pt idx="12">
                  <c:v>Šalčininkų rajono </c:v>
                </c:pt>
                <c:pt idx="13">
                  <c:v>Šiaulių miesto </c:v>
                </c:pt>
                <c:pt idx="14">
                  <c:v>Šiaulių rajono </c:v>
                </c:pt>
                <c:pt idx="15">
                  <c:v>Šilalės rajono </c:v>
                </c:pt>
                <c:pt idx="16">
                  <c:v>Šilutės rajono </c:v>
                </c:pt>
                <c:pt idx="17">
                  <c:v>Širvintų rajono </c:v>
                </c:pt>
                <c:pt idx="18">
                  <c:v>Švenčionių rajono</c:v>
                </c:pt>
                <c:pt idx="19">
                  <c:v>Tauragės rajono </c:v>
                </c:pt>
                <c:pt idx="20">
                  <c:v>Telšių rajono</c:v>
                </c:pt>
                <c:pt idx="21">
                  <c:v>Trakų rajono</c:v>
                </c:pt>
                <c:pt idx="22">
                  <c:v>Ukmergės rajono </c:v>
                </c:pt>
                <c:pt idx="23">
                  <c:v>Utenos rajono </c:v>
                </c:pt>
                <c:pt idx="24">
                  <c:v>Varėnos rajono</c:v>
                </c:pt>
                <c:pt idx="25">
                  <c:v>Vilkaviškio rajono</c:v>
                </c:pt>
                <c:pt idx="26">
                  <c:v>Vilniaus miesto</c:v>
                </c:pt>
                <c:pt idx="27">
                  <c:v>Vilniaus rajono</c:v>
                </c:pt>
                <c:pt idx="28">
                  <c:v>Visagino </c:v>
                </c:pt>
                <c:pt idx="29">
                  <c:v>Zarasų rajono</c:v>
                </c:pt>
              </c:strCache>
            </c:strRef>
          </c:cat>
          <c:val>
            <c:numRef>
              <c:f>Sheet10!$P$5:$P$34</c:f>
              <c:numCache>
                <c:formatCode>#,##0.00</c:formatCode>
                <c:ptCount val="30"/>
                <c:pt idx="0">
                  <c:v>7032</c:v>
                </c:pt>
                <c:pt idx="1">
                  <c:v>23380.799999999996</c:v>
                </c:pt>
                <c:pt idx="2">
                  <c:v>0</c:v>
                </c:pt>
                <c:pt idx="3">
                  <c:v>19800</c:v>
                </c:pt>
                <c:pt idx="4">
                  <c:v>0</c:v>
                </c:pt>
                <c:pt idx="5">
                  <c:v>0</c:v>
                </c:pt>
                <c:pt idx="6">
                  <c:v>0</c:v>
                </c:pt>
                <c:pt idx="7">
                  <c:v>15440</c:v>
                </c:pt>
                <c:pt idx="8">
                  <c:v>0</c:v>
                </c:pt>
                <c:pt idx="9">
                  <c:v>1450</c:v>
                </c:pt>
                <c:pt idx="10">
                  <c:v>3500</c:v>
                </c:pt>
                <c:pt idx="11">
                  <c:v>510</c:v>
                </c:pt>
                <c:pt idx="12">
                  <c:v>5949.1200000000026</c:v>
                </c:pt>
                <c:pt idx="13">
                  <c:v>18500</c:v>
                </c:pt>
                <c:pt idx="14">
                  <c:v>0</c:v>
                </c:pt>
                <c:pt idx="15">
                  <c:v>8418</c:v>
                </c:pt>
                <c:pt idx="16">
                  <c:v>3300</c:v>
                </c:pt>
                <c:pt idx="17">
                  <c:v>0</c:v>
                </c:pt>
                <c:pt idx="18">
                  <c:v>0</c:v>
                </c:pt>
                <c:pt idx="19">
                  <c:v>500</c:v>
                </c:pt>
                <c:pt idx="20">
                  <c:v>0</c:v>
                </c:pt>
                <c:pt idx="21">
                  <c:v>0</c:v>
                </c:pt>
                <c:pt idx="22">
                  <c:v>3000</c:v>
                </c:pt>
                <c:pt idx="23">
                  <c:v>4000</c:v>
                </c:pt>
                <c:pt idx="24">
                  <c:v>0</c:v>
                </c:pt>
                <c:pt idx="25">
                  <c:v>0</c:v>
                </c:pt>
                <c:pt idx="26">
                  <c:v>273332.53999999998</c:v>
                </c:pt>
                <c:pt idx="27">
                  <c:v>0</c:v>
                </c:pt>
                <c:pt idx="28">
                  <c:v>0</c:v>
                </c:pt>
                <c:pt idx="29">
                  <c:v>0</c:v>
                </c:pt>
              </c:numCache>
            </c:numRef>
          </c:val>
          <c:extLst>
            <c:ext xmlns:c16="http://schemas.microsoft.com/office/drawing/2014/chart" uri="{C3380CC4-5D6E-409C-BE32-E72D297353CC}">
              <c16:uniqueId val="{00000004-58FE-43FB-9573-05DDEEC78EEC}"/>
            </c:ext>
          </c:extLst>
        </c:ser>
        <c:dLbls>
          <c:showLegendKey val="0"/>
          <c:showVal val="0"/>
          <c:showCatName val="0"/>
          <c:showSerName val="0"/>
          <c:showPercent val="0"/>
          <c:showBubbleSize val="0"/>
        </c:dLbls>
        <c:gapWidth val="150"/>
        <c:shape val="cylinder"/>
        <c:axId val="82265216"/>
        <c:axId val="82266752"/>
        <c:axId val="0"/>
      </c:bar3DChart>
      <c:catAx>
        <c:axId val="82265216"/>
        <c:scaling>
          <c:orientation val="minMax"/>
        </c:scaling>
        <c:delete val="0"/>
        <c:axPos val="b"/>
        <c:numFmt formatCode="General" sourceLinked="0"/>
        <c:majorTickMark val="out"/>
        <c:minorTickMark val="none"/>
        <c:tickLblPos val="nextTo"/>
        <c:txPr>
          <a:bodyPr/>
          <a:lstStyle/>
          <a:p>
            <a:pPr>
              <a:defRPr sz="950" baseline="0"/>
            </a:pPr>
            <a:endParaRPr lang="lt-LT"/>
          </a:p>
        </c:txPr>
        <c:crossAx val="82266752"/>
        <c:crosses val="autoZero"/>
        <c:auto val="1"/>
        <c:lblAlgn val="ctr"/>
        <c:lblOffset val="100"/>
        <c:noMultiLvlLbl val="0"/>
      </c:catAx>
      <c:valAx>
        <c:axId val="82266752"/>
        <c:scaling>
          <c:orientation val="minMax"/>
        </c:scaling>
        <c:delete val="0"/>
        <c:axPos val="l"/>
        <c:majorGridlines/>
        <c:numFmt formatCode="0%" sourceLinked="1"/>
        <c:majorTickMark val="out"/>
        <c:minorTickMark val="none"/>
        <c:tickLblPos val="nextTo"/>
        <c:crossAx val="82265216"/>
        <c:crosses val="autoZero"/>
        <c:crossBetween val="between"/>
      </c:valAx>
    </c:plotArea>
    <c:legend>
      <c:legendPos val="r"/>
      <c:layout>
        <c:manualLayout>
          <c:xMode val="edge"/>
          <c:yMode val="edge"/>
          <c:x val="0.83695657302975568"/>
          <c:y val="0"/>
          <c:w val="0.16152012248468928"/>
          <c:h val="1"/>
        </c:manualLayout>
      </c:layout>
      <c:overlay val="0"/>
      <c:txPr>
        <a:bodyPr/>
        <a:lstStyle/>
        <a:p>
          <a:pPr>
            <a:defRPr sz="800" baseline="0"/>
          </a:pPr>
          <a:endParaRPr lang="lt-LT"/>
        </a:p>
      </c:txPr>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c:style val="2"/>
  <c:chart>
    <c:autoTitleDeleted val="0"/>
    <c:view3D>
      <c:rotX val="15"/>
      <c:rotY val="20"/>
      <c:rAngAx val="1"/>
    </c:view3D>
    <c:floor>
      <c:thickness val="0"/>
    </c:floor>
    <c:sideWall>
      <c:thickness val="0"/>
    </c:sideWall>
    <c:backWall>
      <c:thickness val="0"/>
    </c:backWall>
    <c:plotArea>
      <c:layout/>
      <c:bar3DChart>
        <c:barDir val="col"/>
        <c:grouping val="percentStacked"/>
        <c:varyColors val="0"/>
        <c:ser>
          <c:idx val="0"/>
          <c:order val="0"/>
          <c:tx>
            <c:strRef>
              <c:f>Sheet10!$D$4</c:f>
              <c:strCache>
                <c:ptCount val="1"/>
                <c:pt idx="0">
                  <c:v>Pažinimo sklaida</c:v>
                </c:pt>
              </c:strCache>
            </c:strRef>
          </c:tx>
          <c:invertIfNegative val="0"/>
          <c:cat>
            <c:strRef>
              <c:f>Sheet10!$C$5:$C$34</c:f>
              <c:strCache>
                <c:ptCount val="30"/>
                <c:pt idx="0">
                  <c:v>Akmenės rajono</c:v>
                </c:pt>
                <c:pt idx="1">
                  <c:v>Alytaus miesto</c:v>
                </c:pt>
                <c:pt idx="2">
                  <c:v>Alytaus rajono</c:v>
                </c:pt>
                <c:pt idx="3">
                  <c:v>Anykščių rajono</c:v>
                </c:pt>
                <c:pt idx="4">
                  <c:v>Birštono </c:v>
                </c:pt>
                <c:pt idx="5">
                  <c:v>Biržų rajono </c:v>
                </c:pt>
                <c:pt idx="6">
                  <c:v>Druskininkų </c:v>
                </c:pt>
                <c:pt idx="7">
                  <c:v>Elektrėnų </c:v>
                </c:pt>
                <c:pt idx="8">
                  <c:v>Ignalinos rajono </c:v>
                </c:pt>
                <c:pt idx="9">
                  <c:v>Jonavos rajono   </c:v>
                </c:pt>
                <c:pt idx="10">
                  <c:v>Joniškio rajono   </c:v>
                </c:pt>
                <c:pt idx="11">
                  <c:v>Jurbarko rajono </c:v>
                </c:pt>
                <c:pt idx="12">
                  <c:v>Kaišiadorių rajono </c:v>
                </c:pt>
                <c:pt idx="13">
                  <c:v>Kalvarijos</c:v>
                </c:pt>
                <c:pt idx="14">
                  <c:v>Kauno miesto</c:v>
                </c:pt>
                <c:pt idx="15">
                  <c:v>Kauno rajono     </c:v>
                </c:pt>
                <c:pt idx="16">
                  <c:v>Kazlų Rūdos</c:v>
                </c:pt>
                <c:pt idx="17">
                  <c:v>Kėdainių rajono </c:v>
                </c:pt>
                <c:pt idx="18">
                  <c:v>Kelmės rajono    </c:v>
                </c:pt>
                <c:pt idx="19">
                  <c:v>Klaipėdos miesto</c:v>
                </c:pt>
                <c:pt idx="20">
                  <c:v>Klaipėdos rajono</c:v>
                </c:pt>
                <c:pt idx="21">
                  <c:v>Kretingos rajono</c:v>
                </c:pt>
                <c:pt idx="22">
                  <c:v>Kupiškio rajono </c:v>
                </c:pt>
                <c:pt idx="23">
                  <c:v>Lazdijų rajono    </c:v>
                </c:pt>
                <c:pt idx="24">
                  <c:v>Marijampolės </c:v>
                </c:pt>
                <c:pt idx="25">
                  <c:v>Mažeikių rajono </c:v>
                </c:pt>
                <c:pt idx="26">
                  <c:v>Molėtų rajono </c:v>
                </c:pt>
                <c:pt idx="27">
                  <c:v>Neringos </c:v>
                </c:pt>
                <c:pt idx="28">
                  <c:v>Pagėgių </c:v>
                </c:pt>
                <c:pt idx="29">
                  <c:v>Pakruojo rajono </c:v>
                </c:pt>
              </c:strCache>
            </c:strRef>
          </c:cat>
          <c:val>
            <c:numRef>
              <c:f>Sheet10!$D$5:$D$34</c:f>
              <c:numCache>
                <c:formatCode>#,##0.00</c:formatCode>
                <c:ptCount val="30"/>
                <c:pt idx="0">
                  <c:v>4149.0600000000004</c:v>
                </c:pt>
                <c:pt idx="1">
                  <c:v>500</c:v>
                </c:pt>
                <c:pt idx="2">
                  <c:v>0</c:v>
                </c:pt>
                <c:pt idx="3">
                  <c:v>2748.52</c:v>
                </c:pt>
                <c:pt idx="4">
                  <c:v>60</c:v>
                </c:pt>
                <c:pt idx="5">
                  <c:v>350</c:v>
                </c:pt>
                <c:pt idx="6">
                  <c:v>0</c:v>
                </c:pt>
                <c:pt idx="7">
                  <c:v>3032.59</c:v>
                </c:pt>
                <c:pt idx="8">
                  <c:v>6000</c:v>
                </c:pt>
                <c:pt idx="9">
                  <c:v>4909.34</c:v>
                </c:pt>
                <c:pt idx="10">
                  <c:v>6000</c:v>
                </c:pt>
                <c:pt idx="11">
                  <c:v>557.19000000000005</c:v>
                </c:pt>
                <c:pt idx="12">
                  <c:v>8660</c:v>
                </c:pt>
                <c:pt idx="13">
                  <c:v>0</c:v>
                </c:pt>
                <c:pt idx="14">
                  <c:v>15894.5</c:v>
                </c:pt>
                <c:pt idx="15">
                  <c:v>7800</c:v>
                </c:pt>
                <c:pt idx="16">
                  <c:v>0</c:v>
                </c:pt>
                <c:pt idx="17">
                  <c:v>22300</c:v>
                </c:pt>
                <c:pt idx="18">
                  <c:v>3000</c:v>
                </c:pt>
                <c:pt idx="19">
                  <c:v>39900</c:v>
                </c:pt>
                <c:pt idx="20">
                  <c:v>10200</c:v>
                </c:pt>
                <c:pt idx="21">
                  <c:v>200</c:v>
                </c:pt>
                <c:pt idx="22">
                  <c:v>0</c:v>
                </c:pt>
                <c:pt idx="23">
                  <c:v>0</c:v>
                </c:pt>
                <c:pt idx="24">
                  <c:v>6500</c:v>
                </c:pt>
                <c:pt idx="25">
                  <c:v>5000</c:v>
                </c:pt>
                <c:pt idx="26">
                  <c:v>0</c:v>
                </c:pt>
                <c:pt idx="27">
                  <c:v>400</c:v>
                </c:pt>
                <c:pt idx="28">
                  <c:v>0</c:v>
                </c:pt>
                <c:pt idx="29">
                  <c:v>0</c:v>
                </c:pt>
              </c:numCache>
            </c:numRef>
          </c:val>
          <c:extLst>
            <c:ext xmlns:c16="http://schemas.microsoft.com/office/drawing/2014/chart" uri="{C3380CC4-5D6E-409C-BE32-E72D297353CC}">
              <c16:uniqueId val="{00000000-CE08-4E53-9BAC-7E2B6F9BCD6F}"/>
            </c:ext>
          </c:extLst>
        </c:ser>
        <c:ser>
          <c:idx val="1"/>
          <c:order val="1"/>
          <c:tx>
            <c:strRef>
              <c:f>Sheet10!$E$4</c:f>
              <c:strCache>
                <c:ptCount val="1"/>
                <c:pt idx="0">
                  <c:v>Tvarkyba</c:v>
                </c:pt>
              </c:strCache>
            </c:strRef>
          </c:tx>
          <c:invertIfNegative val="0"/>
          <c:cat>
            <c:strRef>
              <c:f>Sheet10!$C$5:$C$34</c:f>
              <c:strCache>
                <c:ptCount val="30"/>
                <c:pt idx="0">
                  <c:v>Akmenės rajono</c:v>
                </c:pt>
                <c:pt idx="1">
                  <c:v>Alytaus miesto</c:v>
                </c:pt>
                <c:pt idx="2">
                  <c:v>Alytaus rajono</c:v>
                </c:pt>
                <c:pt idx="3">
                  <c:v>Anykščių rajono</c:v>
                </c:pt>
                <c:pt idx="4">
                  <c:v>Birštono </c:v>
                </c:pt>
                <c:pt idx="5">
                  <c:v>Biržų rajono </c:v>
                </c:pt>
                <c:pt idx="6">
                  <c:v>Druskininkų </c:v>
                </c:pt>
                <c:pt idx="7">
                  <c:v>Elektrėnų </c:v>
                </c:pt>
                <c:pt idx="8">
                  <c:v>Ignalinos rajono </c:v>
                </c:pt>
                <c:pt idx="9">
                  <c:v>Jonavos rajono   </c:v>
                </c:pt>
                <c:pt idx="10">
                  <c:v>Joniškio rajono   </c:v>
                </c:pt>
                <c:pt idx="11">
                  <c:v>Jurbarko rajono </c:v>
                </c:pt>
                <c:pt idx="12">
                  <c:v>Kaišiadorių rajono </c:v>
                </c:pt>
                <c:pt idx="13">
                  <c:v>Kalvarijos</c:v>
                </c:pt>
                <c:pt idx="14">
                  <c:v>Kauno miesto</c:v>
                </c:pt>
                <c:pt idx="15">
                  <c:v>Kauno rajono     </c:v>
                </c:pt>
                <c:pt idx="16">
                  <c:v>Kazlų Rūdos</c:v>
                </c:pt>
                <c:pt idx="17">
                  <c:v>Kėdainių rajono </c:v>
                </c:pt>
                <c:pt idx="18">
                  <c:v>Kelmės rajono    </c:v>
                </c:pt>
                <c:pt idx="19">
                  <c:v>Klaipėdos miesto</c:v>
                </c:pt>
                <c:pt idx="20">
                  <c:v>Klaipėdos rajono</c:v>
                </c:pt>
                <c:pt idx="21">
                  <c:v>Kretingos rajono</c:v>
                </c:pt>
                <c:pt idx="22">
                  <c:v>Kupiškio rajono </c:v>
                </c:pt>
                <c:pt idx="23">
                  <c:v>Lazdijų rajono    </c:v>
                </c:pt>
                <c:pt idx="24">
                  <c:v>Marijampolės </c:v>
                </c:pt>
                <c:pt idx="25">
                  <c:v>Mažeikių rajono </c:v>
                </c:pt>
                <c:pt idx="26">
                  <c:v>Molėtų rajono </c:v>
                </c:pt>
                <c:pt idx="27">
                  <c:v>Neringos </c:v>
                </c:pt>
                <c:pt idx="28">
                  <c:v>Pagėgių </c:v>
                </c:pt>
                <c:pt idx="29">
                  <c:v>Pakruojo rajono </c:v>
                </c:pt>
              </c:strCache>
            </c:strRef>
          </c:cat>
          <c:val>
            <c:numRef>
              <c:f>Sheet10!$E$5:$E$34</c:f>
              <c:numCache>
                <c:formatCode>#,##0.00</c:formatCode>
                <c:ptCount val="30"/>
                <c:pt idx="0">
                  <c:v>0</c:v>
                </c:pt>
                <c:pt idx="1">
                  <c:v>50000</c:v>
                </c:pt>
                <c:pt idx="2">
                  <c:v>36350</c:v>
                </c:pt>
                <c:pt idx="3">
                  <c:v>31201.129999999986</c:v>
                </c:pt>
                <c:pt idx="4">
                  <c:v>0</c:v>
                </c:pt>
                <c:pt idx="5">
                  <c:v>5208</c:v>
                </c:pt>
                <c:pt idx="6">
                  <c:v>0</c:v>
                </c:pt>
                <c:pt idx="7">
                  <c:v>0</c:v>
                </c:pt>
                <c:pt idx="8">
                  <c:v>0</c:v>
                </c:pt>
                <c:pt idx="9">
                  <c:v>12695.349999999993</c:v>
                </c:pt>
                <c:pt idx="10">
                  <c:v>9080</c:v>
                </c:pt>
                <c:pt idx="11">
                  <c:v>1800</c:v>
                </c:pt>
                <c:pt idx="12">
                  <c:v>83540</c:v>
                </c:pt>
                <c:pt idx="13">
                  <c:v>0</c:v>
                </c:pt>
                <c:pt idx="14">
                  <c:v>480833.16</c:v>
                </c:pt>
                <c:pt idx="15">
                  <c:v>270400</c:v>
                </c:pt>
                <c:pt idx="16">
                  <c:v>0</c:v>
                </c:pt>
                <c:pt idx="17">
                  <c:v>76300</c:v>
                </c:pt>
                <c:pt idx="18">
                  <c:v>59000</c:v>
                </c:pt>
                <c:pt idx="19">
                  <c:v>1508400</c:v>
                </c:pt>
                <c:pt idx="20">
                  <c:v>3000</c:v>
                </c:pt>
                <c:pt idx="21">
                  <c:v>28800</c:v>
                </c:pt>
                <c:pt idx="22">
                  <c:v>0</c:v>
                </c:pt>
                <c:pt idx="23">
                  <c:v>59000</c:v>
                </c:pt>
                <c:pt idx="24">
                  <c:v>55600</c:v>
                </c:pt>
                <c:pt idx="25">
                  <c:v>67717.149999999994</c:v>
                </c:pt>
                <c:pt idx="26">
                  <c:v>6000</c:v>
                </c:pt>
                <c:pt idx="27">
                  <c:v>0</c:v>
                </c:pt>
                <c:pt idx="28">
                  <c:v>58000</c:v>
                </c:pt>
                <c:pt idx="29">
                  <c:v>56000</c:v>
                </c:pt>
              </c:numCache>
            </c:numRef>
          </c:val>
          <c:extLst>
            <c:ext xmlns:c16="http://schemas.microsoft.com/office/drawing/2014/chart" uri="{C3380CC4-5D6E-409C-BE32-E72D297353CC}">
              <c16:uniqueId val="{00000001-CE08-4E53-9BAC-7E2B6F9BCD6F}"/>
            </c:ext>
          </c:extLst>
        </c:ser>
        <c:ser>
          <c:idx val="2"/>
          <c:order val="2"/>
          <c:tx>
            <c:strRef>
              <c:f>Sheet10!$F$4</c:f>
              <c:strCache>
                <c:ptCount val="1"/>
                <c:pt idx="0">
                  <c:v>Priežiūra</c:v>
                </c:pt>
              </c:strCache>
            </c:strRef>
          </c:tx>
          <c:invertIfNegative val="0"/>
          <c:cat>
            <c:strRef>
              <c:f>Sheet10!$C$5:$C$34</c:f>
              <c:strCache>
                <c:ptCount val="30"/>
                <c:pt idx="0">
                  <c:v>Akmenės rajono</c:v>
                </c:pt>
                <c:pt idx="1">
                  <c:v>Alytaus miesto</c:v>
                </c:pt>
                <c:pt idx="2">
                  <c:v>Alytaus rajono</c:v>
                </c:pt>
                <c:pt idx="3">
                  <c:v>Anykščių rajono</c:v>
                </c:pt>
                <c:pt idx="4">
                  <c:v>Birštono </c:v>
                </c:pt>
                <c:pt idx="5">
                  <c:v>Biržų rajono </c:v>
                </c:pt>
                <c:pt idx="6">
                  <c:v>Druskininkų </c:v>
                </c:pt>
                <c:pt idx="7">
                  <c:v>Elektrėnų </c:v>
                </c:pt>
                <c:pt idx="8">
                  <c:v>Ignalinos rajono </c:v>
                </c:pt>
                <c:pt idx="9">
                  <c:v>Jonavos rajono   </c:v>
                </c:pt>
                <c:pt idx="10">
                  <c:v>Joniškio rajono   </c:v>
                </c:pt>
                <c:pt idx="11">
                  <c:v>Jurbarko rajono </c:v>
                </c:pt>
                <c:pt idx="12">
                  <c:v>Kaišiadorių rajono </c:v>
                </c:pt>
                <c:pt idx="13">
                  <c:v>Kalvarijos</c:v>
                </c:pt>
                <c:pt idx="14">
                  <c:v>Kauno miesto</c:v>
                </c:pt>
                <c:pt idx="15">
                  <c:v>Kauno rajono     </c:v>
                </c:pt>
                <c:pt idx="16">
                  <c:v>Kazlų Rūdos</c:v>
                </c:pt>
                <c:pt idx="17">
                  <c:v>Kėdainių rajono </c:v>
                </c:pt>
                <c:pt idx="18">
                  <c:v>Kelmės rajono    </c:v>
                </c:pt>
                <c:pt idx="19">
                  <c:v>Klaipėdos miesto</c:v>
                </c:pt>
                <c:pt idx="20">
                  <c:v>Klaipėdos rajono</c:v>
                </c:pt>
                <c:pt idx="21">
                  <c:v>Kretingos rajono</c:v>
                </c:pt>
                <c:pt idx="22">
                  <c:v>Kupiškio rajono </c:v>
                </c:pt>
                <c:pt idx="23">
                  <c:v>Lazdijų rajono    </c:v>
                </c:pt>
                <c:pt idx="24">
                  <c:v>Marijampolės </c:v>
                </c:pt>
                <c:pt idx="25">
                  <c:v>Mažeikių rajono </c:v>
                </c:pt>
                <c:pt idx="26">
                  <c:v>Molėtų rajono </c:v>
                </c:pt>
                <c:pt idx="27">
                  <c:v>Neringos </c:v>
                </c:pt>
                <c:pt idx="28">
                  <c:v>Pagėgių </c:v>
                </c:pt>
                <c:pt idx="29">
                  <c:v>Pakruojo rajono </c:v>
                </c:pt>
              </c:strCache>
            </c:strRef>
          </c:cat>
          <c:val>
            <c:numRef>
              <c:f>Sheet10!$F$5:$F$34</c:f>
              <c:numCache>
                <c:formatCode>#,##0.00</c:formatCode>
                <c:ptCount val="30"/>
                <c:pt idx="0">
                  <c:v>6103.09</c:v>
                </c:pt>
                <c:pt idx="1">
                  <c:v>2925.96</c:v>
                </c:pt>
                <c:pt idx="2">
                  <c:v>0</c:v>
                </c:pt>
                <c:pt idx="3">
                  <c:v>27744.95</c:v>
                </c:pt>
                <c:pt idx="4">
                  <c:v>0</c:v>
                </c:pt>
                <c:pt idx="5">
                  <c:v>3880</c:v>
                </c:pt>
                <c:pt idx="6">
                  <c:v>5600</c:v>
                </c:pt>
                <c:pt idx="7">
                  <c:v>6393.41</c:v>
                </c:pt>
                <c:pt idx="8">
                  <c:v>0</c:v>
                </c:pt>
                <c:pt idx="9">
                  <c:v>3321.19</c:v>
                </c:pt>
                <c:pt idx="10">
                  <c:v>14250</c:v>
                </c:pt>
                <c:pt idx="11">
                  <c:v>0</c:v>
                </c:pt>
                <c:pt idx="12">
                  <c:v>0</c:v>
                </c:pt>
                <c:pt idx="13">
                  <c:v>1400</c:v>
                </c:pt>
                <c:pt idx="14">
                  <c:v>16347.46</c:v>
                </c:pt>
                <c:pt idx="15">
                  <c:v>1000</c:v>
                </c:pt>
                <c:pt idx="16">
                  <c:v>1000</c:v>
                </c:pt>
                <c:pt idx="17">
                  <c:v>42300</c:v>
                </c:pt>
                <c:pt idx="18">
                  <c:v>1000</c:v>
                </c:pt>
                <c:pt idx="19">
                  <c:v>24600</c:v>
                </c:pt>
                <c:pt idx="20">
                  <c:v>18500</c:v>
                </c:pt>
                <c:pt idx="21">
                  <c:v>11700</c:v>
                </c:pt>
                <c:pt idx="22">
                  <c:v>0</c:v>
                </c:pt>
                <c:pt idx="23">
                  <c:v>0</c:v>
                </c:pt>
                <c:pt idx="24">
                  <c:v>4200</c:v>
                </c:pt>
                <c:pt idx="25">
                  <c:v>1700</c:v>
                </c:pt>
                <c:pt idx="26">
                  <c:v>7700</c:v>
                </c:pt>
                <c:pt idx="27">
                  <c:v>0</c:v>
                </c:pt>
                <c:pt idx="28">
                  <c:v>1800</c:v>
                </c:pt>
                <c:pt idx="29">
                  <c:v>15200</c:v>
                </c:pt>
              </c:numCache>
            </c:numRef>
          </c:val>
          <c:extLst>
            <c:ext xmlns:c16="http://schemas.microsoft.com/office/drawing/2014/chart" uri="{C3380CC4-5D6E-409C-BE32-E72D297353CC}">
              <c16:uniqueId val="{00000002-CE08-4E53-9BAC-7E2B6F9BCD6F}"/>
            </c:ext>
          </c:extLst>
        </c:ser>
        <c:ser>
          <c:idx val="3"/>
          <c:order val="3"/>
          <c:tx>
            <c:strRef>
              <c:f>Sheet10!$G$4</c:f>
              <c:strCache>
                <c:ptCount val="1"/>
                <c:pt idx="0">
                  <c:v>Apskaitos duomenų parengimas/ tikslinimas, teritorijų planavimas, inventorizavimas, vertinimo tarybų veikla</c:v>
                </c:pt>
              </c:strCache>
            </c:strRef>
          </c:tx>
          <c:invertIfNegative val="0"/>
          <c:cat>
            <c:strRef>
              <c:f>Sheet10!$C$5:$C$34</c:f>
              <c:strCache>
                <c:ptCount val="30"/>
                <c:pt idx="0">
                  <c:v>Akmenės rajono</c:v>
                </c:pt>
                <c:pt idx="1">
                  <c:v>Alytaus miesto</c:v>
                </c:pt>
                <c:pt idx="2">
                  <c:v>Alytaus rajono</c:v>
                </c:pt>
                <c:pt idx="3">
                  <c:v>Anykščių rajono</c:v>
                </c:pt>
                <c:pt idx="4">
                  <c:v>Birštono </c:v>
                </c:pt>
                <c:pt idx="5">
                  <c:v>Biržų rajono </c:v>
                </c:pt>
                <c:pt idx="6">
                  <c:v>Druskininkų </c:v>
                </c:pt>
                <c:pt idx="7">
                  <c:v>Elektrėnų </c:v>
                </c:pt>
                <c:pt idx="8">
                  <c:v>Ignalinos rajono </c:v>
                </c:pt>
                <c:pt idx="9">
                  <c:v>Jonavos rajono   </c:v>
                </c:pt>
                <c:pt idx="10">
                  <c:v>Joniškio rajono   </c:v>
                </c:pt>
                <c:pt idx="11">
                  <c:v>Jurbarko rajono </c:v>
                </c:pt>
                <c:pt idx="12">
                  <c:v>Kaišiadorių rajono </c:v>
                </c:pt>
                <c:pt idx="13">
                  <c:v>Kalvarijos</c:v>
                </c:pt>
                <c:pt idx="14">
                  <c:v>Kauno miesto</c:v>
                </c:pt>
                <c:pt idx="15">
                  <c:v>Kauno rajono     </c:v>
                </c:pt>
                <c:pt idx="16">
                  <c:v>Kazlų Rūdos</c:v>
                </c:pt>
                <c:pt idx="17">
                  <c:v>Kėdainių rajono </c:v>
                </c:pt>
                <c:pt idx="18">
                  <c:v>Kelmės rajono    </c:v>
                </c:pt>
                <c:pt idx="19">
                  <c:v>Klaipėdos miesto</c:v>
                </c:pt>
                <c:pt idx="20">
                  <c:v>Klaipėdos rajono</c:v>
                </c:pt>
                <c:pt idx="21">
                  <c:v>Kretingos rajono</c:v>
                </c:pt>
                <c:pt idx="22">
                  <c:v>Kupiškio rajono </c:v>
                </c:pt>
                <c:pt idx="23">
                  <c:v>Lazdijų rajono    </c:v>
                </c:pt>
                <c:pt idx="24">
                  <c:v>Marijampolės </c:v>
                </c:pt>
                <c:pt idx="25">
                  <c:v>Mažeikių rajono </c:v>
                </c:pt>
                <c:pt idx="26">
                  <c:v>Molėtų rajono </c:v>
                </c:pt>
                <c:pt idx="27">
                  <c:v>Neringos </c:v>
                </c:pt>
                <c:pt idx="28">
                  <c:v>Pagėgių </c:v>
                </c:pt>
                <c:pt idx="29">
                  <c:v>Pakruojo rajono </c:v>
                </c:pt>
              </c:strCache>
            </c:strRef>
          </c:cat>
          <c:val>
            <c:numRef>
              <c:f>Sheet10!$G$5:$G$34</c:f>
              <c:numCache>
                <c:formatCode>#,##0.00</c:formatCode>
                <c:ptCount val="30"/>
                <c:pt idx="0">
                  <c:v>0</c:v>
                </c:pt>
                <c:pt idx="1">
                  <c:v>0</c:v>
                </c:pt>
                <c:pt idx="2">
                  <c:v>0</c:v>
                </c:pt>
                <c:pt idx="3">
                  <c:v>650</c:v>
                </c:pt>
                <c:pt idx="4">
                  <c:v>0</c:v>
                </c:pt>
                <c:pt idx="5">
                  <c:v>0</c:v>
                </c:pt>
                <c:pt idx="6">
                  <c:v>0</c:v>
                </c:pt>
                <c:pt idx="7">
                  <c:v>0</c:v>
                </c:pt>
                <c:pt idx="8">
                  <c:v>0</c:v>
                </c:pt>
                <c:pt idx="9">
                  <c:v>0</c:v>
                </c:pt>
                <c:pt idx="10">
                  <c:v>600</c:v>
                </c:pt>
                <c:pt idx="11">
                  <c:v>0</c:v>
                </c:pt>
                <c:pt idx="12">
                  <c:v>1590</c:v>
                </c:pt>
                <c:pt idx="13">
                  <c:v>0</c:v>
                </c:pt>
                <c:pt idx="14">
                  <c:v>40487.89</c:v>
                </c:pt>
                <c:pt idx="15">
                  <c:v>0</c:v>
                </c:pt>
                <c:pt idx="16">
                  <c:v>500</c:v>
                </c:pt>
                <c:pt idx="17">
                  <c:v>2900</c:v>
                </c:pt>
                <c:pt idx="18">
                  <c:v>0</c:v>
                </c:pt>
                <c:pt idx="19">
                  <c:v>5445</c:v>
                </c:pt>
                <c:pt idx="20">
                  <c:v>6800</c:v>
                </c:pt>
                <c:pt idx="21">
                  <c:v>1300</c:v>
                </c:pt>
                <c:pt idx="22">
                  <c:v>0</c:v>
                </c:pt>
                <c:pt idx="23">
                  <c:v>0</c:v>
                </c:pt>
                <c:pt idx="24">
                  <c:v>600</c:v>
                </c:pt>
                <c:pt idx="25">
                  <c:v>0</c:v>
                </c:pt>
                <c:pt idx="26">
                  <c:v>4000</c:v>
                </c:pt>
                <c:pt idx="27">
                  <c:v>0</c:v>
                </c:pt>
                <c:pt idx="28">
                  <c:v>0</c:v>
                </c:pt>
                <c:pt idx="29">
                  <c:v>0</c:v>
                </c:pt>
              </c:numCache>
            </c:numRef>
          </c:val>
          <c:extLst>
            <c:ext xmlns:c16="http://schemas.microsoft.com/office/drawing/2014/chart" uri="{C3380CC4-5D6E-409C-BE32-E72D297353CC}">
              <c16:uniqueId val="{00000003-CE08-4E53-9BAC-7E2B6F9BCD6F}"/>
            </c:ext>
          </c:extLst>
        </c:ser>
        <c:ser>
          <c:idx val="4"/>
          <c:order val="4"/>
          <c:tx>
            <c:strRef>
              <c:f>Sheet10!$H$4</c:f>
              <c:strCache>
                <c:ptCount val="1"/>
                <c:pt idx="0">
                  <c:v>Tyrimai, galimybių studijos-koncepcijos, ekspertizės, projektiniai pasiūlymai, techninių projektų, tvarkybos darbų projektų parengimas </c:v>
                </c:pt>
              </c:strCache>
            </c:strRef>
          </c:tx>
          <c:invertIfNegative val="0"/>
          <c:cat>
            <c:strRef>
              <c:f>Sheet10!$C$5:$C$34</c:f>
              <c:strCache>
                <c:ptCount val="30"/>
                <c:pt idx="0">
                  <c:v>Akmenės rajono</c:v>
                </c:pt>
                <c:pt idx="1">
                  <c:v>Alytaus miesto</c:v>
                </c:pt>
                <c:pt idx="2">
                  <c:v>Alytaus rajono</c:v>
                </c:pt>
                <c:pt idx="3">
                  <c:v>Anykščių rajono</c:v>
                </c:pt>
                <c:pt idx="4">
                  <c:v>Birštono </c:v>
                </c:pt>
                <c:pt idx="5">
                  <c:v>Biržų rajono </c:v>
                </c:pt>
                <c:pt idx="6">
                  <c:v>Druskininkų </c:v>
                </c:pt>
                <c:pt idx="7">
                  <c:v>Elektrėnų </c:v>
                </c:pt>
                <c:pt idx="8">
                  <c:v>Ignalinos rajono </c:v>
                </c:pt>
                <c:pt idx="9">
                  <c:v>Jonavos rajono   </c:v>
                </c:pt>
                <c:pt idx="10">
                  <c:v>Joniškio rajono   </c:v>
                </c:pt>
                <c:pt idx="11">
                  <c:v>Jurbarko rajono </c:v>
                </c:pt>
                <c:pt idx="12">
                  <c:v>Kaišiadorių rajono </c:v>
                </c:pt>
                <c:pt idx="13">
                  <c:v>Kalvarijos</c:v>
                </c:pt>
                <c:pt idx="14">
                  <c:v>Kauno miesto</c:v>
                </c:pt>
                <c:pt idx="15">
                  <c:v>Kauno rajono     </c:v>
                </c:pt>
                <c:pt idx="16">
                  <c:v>Kazlų Rūdos</c:v>
                </c:pt>
                <c:pt idx="17">
                  <c:v>Kėdainių rajono </c:v>
                </c:pt>
                <c:pt idx="18">
                  <c:v>Kelmės rajono    </c:v>
                </c:pt>
                <c:pt idx="19">
                  <c:v>Klaipėdos miesto</c:v>
                </c:pt>
                <c:pt idx="20">
                  <c:v>Klaipėdos rajono</c:v>
                </c:pt>
                <c:pt idx="21">
                  <c:v>Kretingos rajono</c:v>
                </c:pt>
                <c:pt idx="22">
                  <c:v>Kupiškio rajono </c:v>
                </c:pt>
                <c:pt idx="23">
                  <c:v>Lazdijų rajono    </c:v>
                </c:pt>
                <c:pt idx="24">
                  <c:v>Marijampolės </c:v>
                </c:pt>
                <c:pt idx="25">
                  <c:v>Mažeikių rajono </c:v>
                </c:pt>
                <c:pt idx="26">
                  <c:v>Molėtų rajono </c:v>
                </c:pt>
                <c:pt idx="27">
                  <c:v>Neringos </c:v>
                </c:pt>
                <c:pt idx="28">
                  <c:v>Pagėgių </c:v>
                </c:pt>
                <c:pt idx="29">
                  <c:v>Pakruojo rajono </c:v>
                </c:pt>
              </c:strCache>
            </c:strRef>
          </c:cat>
          <c:val>
            <c:numRef>
              <c:f>Sheet10!$H$5:$H$34</c:f>
              <c:numCache>
                <c:formatCode>#,##0.00</c:formatCode>
                <c:ptCount val="30"/>
                <c:pt idx="0">
                  <c:v>2702.21</c:v>
                </c:pt>
                <c:pt idx="1">
                  <c:v>0</c:v>
                </c:pt>
                <c:pt idx="2">
                  <c:v>2500</c:v>
                </c:pt>
                <c:pt idx="3">
                  <c:v>8877.49</c:v>
                </c:pt>
                <c:pt idx="4">
                  <c:v>3630</c:v>
                </c:pt>
                <c:pt idx="5">
                  <c:v>0</c:v>
                </c:pt>
                <c:pt idx="6">
                  <c:v>0</c:v>
                </c:pt>
                <c:pt idx="7">
                  <c:v>2697.9</c:v>
                </c:pt>
                <c:pt idx="8">
                  <c:v>0</c:v>
                </c:pt>
                <c:pt idx="9">
                  <c:v>0</c:v>
                </c:pt>
                <c:pt idx="10">
                  <c:v>17030</c:v>
                </c:pt>
                <c:pt idx="11">
                  <c:v>31660</c:v>
                </c:pt>
                <c:pt idx="12">
                  <c:v>0</c:v>
                </c:pt>
                <c:pt idx="13">
                  <c:v>244</c:v>
                </c:pt>
                <c:pt idx="14">
                  <c:v>0</c:v>
                </c:pt>
                <c:pt idx="15">
                  <c:v>73900</c:v>
                </c:pt>
                <c:pt idx="16">
                  <c:v>0</c:v>
                </c:pt>
                <c:pt idx="17">
                  <c:v>20900</c:v>
                </c:pt>
                <c:pt idx="18">
                  <c:v>0</c:v>
                </c:pt>
                <c:pt idx="19">
                  <c:v>0</c:v>
                </c:pt>
                <c:pt idx="20">
                  <c:v>53072</c:v>
                </c:pt>
                <c:pt idx="21">
                  <c:v>0</c:v>
                </c:pt>
                <c:pt idx="22">
                  <c:v>0</c:v>
                </c:pt>
                <c:pt idx="23">
                  <c:v>0</c:v>
                </c:pt>
                <c:pt idx="24">
                  <c:v>7500</c:v>
                </c:pt>
                <c:pt idx="25">
                  <c:v>0</c:v>
                </c:pt>
                <c:pt idx="26">
                  <c:v>0</c:v>
                </c:pt>
                <c:pt idx="27">
                  <c:v>1000</c:v>
                </c:pt>
                <c:pt idx="28">
                  <c:v>0</c:v>
                </c:pt>
                <c:pt idx="29">
                  <c:v>0</c:v>
                </c:pt>
              </c:numCache>
            </c:numRef>
          </c:val>
          <c:extLst>
            <c:ext xmlns:c16="http://schemas.microsoft.com/office/drawing/2014/chart" uri="{C3380CC4-5D6E-409C-BE32-E72D297353CC}">
              <c16:uniqueId val="{00000004-CE08-4E53-9BAC-7E2B6F9BCD6F}"/>
            </c:ext>
          </c:extLst>
        </c:ser>
        <c:dLbls>
          <c:showLegendKey val="0"/>
          <c:showVal val="0"/>
          <c:showCatName val="0"/>
          <c:showSerName val="0"/>
          <c:showPercent val="0"/>
          <c:showBubbleSize val="0"/>
        </c:dLbls>
        <c:gapWidth val="150"/>
        <c:shape val="cylinder"/>
        <c:axId val="82311040"/>
        <c:axId val="82312576"/>
        <c:axId val="0"/>
      </c:bar3DChart>
      <c:catAx>
        <c:axId val="82311040"/>
        <c:scaling>
          <c:orientation val="minMax"/>
        </c:scaling>
        <c:delete val="0"/>
        <c:axPos val="b"/>
        <c:numFmt formatCode="General" sourceLinked="0"/>
        <c:majorTickMark val="out"/>
        <c:minorTickMark val="none"/>
        <c:tickLblPos val="nextTo"/>
        <c:txPr>
          <a:bodyPr/>
          <a:lstStyle/>
          <a:p>
            <a:pPr>
              <a:defRPr sz="950" baseline="0"/>
            </a:pPr>
            <a:endParaRPr lang="lt-LT"/>
          </a:p>
        </c:txPr>
        <c:crossAx val="82312576"/>
        <c:crosses val="autoZero"/>
        <c:auto val="1"/>
        <c:lblAlgn val="ctr"/>
        <c:lblOffset val="100"/>
        <c:noMultiLvlLbl val="0"/>
      </c:catAx>
      <c:valAx>
        <c:axId val="82312576"/>
        <c:scaling>
          <c:orientation val="minMax"/>
        </c:scaling>
        <c:delete val="0"/>
        <c:axPos val="l"/>
        <c:majorGridlines/>
        <c:numFmt formatCode="0%" sourceLinked="1"/>
        <c:majorTickMark val="out"/>
        <c:minorTickMark val="none"/>
        <c:tickLblPos val="nextTo"/>
        <c:crossAx val="82311040"/>
        <c:crosses val="autoZero"/>
        <c:crossBetween val="between"/>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c:style val="2"/>
  <c:chart>
    <c:autoTitleDeleted val="1"/>
    <c:view3D>
      <c:rotX val="30"/>
      <c:rotY val="0"/>
      <c:rAngAx val="0"/>
    </c:view3D>
    <c:floor>
      <c:thickness val="0"/>
    </c:floor>
    <c:sideWall>
      <c:thickness val="0"/>
    </c:sideWall>
    <c:backWall>
      <c:thickness val="0"/>
    </c:backWall>
    <c:plotArea>
      <c:layout/>
      <c:pie3DChart>
        <c:varyColors val="1"/>
        <c:ser>
          <c:idx val="0"/>
          <c:order val="0"/>
          <c:explosion val="25"/>
          <c:dLbls>
            <c:dLbl>
              <c:idx val="0"/>
              <c:layout>
                <c:manualLayout>
                  <c:x val="-8.9300087489063863E-3"/>
                  <c:y val="1.6126421697287868E-2"/>
                </c:manualLayout>
              </c:layout>
              <c:tx>
                <c:rich>
                  <a:bodyPr/>
                  <a:lstStyle/>
                  <a:p>
                    <a:r>
                      <a:rPr lang="en-US" sz="1200" baseline="0" dirty="0" err="1"/>
                      <a:t>P</a:t>
                    </a:r>
                    <a:r>
                      <a:rPr lang="en-US" dirty="0" err="1"/>
                      <a:t>ažinimo</a:t>
                    </a:r>
                    <a:r>
                      <a:rPr lang="en-US" dirty="0"/>
                      <a:t> </a:t>
                    </a:r>
                    <a:r>
                      <a:rPr lang="en-US" dirty="0" err="1"/>
                      <a:t>sklaida</a:t>
                    </a:r>
                    <a:r>
                      <a:rPr lang="en-US" dirty="0"/>
                      <a:t> 4%;</a:t>
                    </a:r>
                  </a:p>
                  <a:p>
                    <a:r>
                      <a:rPr lang="en-US" b="1" dirty="0"/>
                      <a:t> </a:t>
                    </a:r>
                    <a:r>
                      <a:rPr lang="lt-LT" b="1" dirty="0"/>
                      <a:t>(</a:t>
                    </a:r>
                    <a:r>
                      <a:rPr lang="en-US" b="1" dirty="0"/>
                      <a:t>178.860,73</a:t>
                    </a:r>
                    <a:r>
                      <a:rPr lang="lt-LT" b="1" dirty="0"/>
                      <a:t> Eur)</a:t>
                    </a:r>
                    <a:endParaRPr lang="en-US" b="1" dirty="0"/>
                  </a:p>
                </c:rich>
              </c:tx>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1E5-4CCA-A3C7-A60303F46868}"/>
                </c:ext>
              </c:extLst>
            </c:dLbl>
            <c:dLbl>
              <c:idx val="1"/>
              <c:tx>
                <c:rich>
                  <a:bodyPr/>
                  <a:lstStyle/>
                  <a:p>
                    <a:r>
                      <a:rPr lang="en-US" sz="1200" baseline="0" dirty="0" err="1"/>
                      <a:t>T</a:t>
                    </a:r>
                    <a:r>
                      <a:rPr lang="en-US" dirty="0" err="1"/>
                      <a:t>varkyba</a:t>
                    </a:r>
                    <a:r>
                      <a:rPr lang="en-US" dirty="0"/>
                      <a:t> 75%; </a:t>
                    </a:r>
                  </a:p>
                  <a:p>
                    <a:r>
                      <a:rPr lang="lt-LT" b="1" dirty="0"/>
                      <a:t>(</a:t>
                    </a:r>
                    <a:r>
                      <a:rPr lang="en-US" b="1" dirty="0"/>
                      <a:t>3.786.351,62</a:t>
                    </a:r>
                    <a:r>
                      <a:rPr lang="lt-LT" b="1" dirty="0"/>
                      <a:t> Eur)</a:t>
                    </a:r>
                    <a:endParaRPr lang="en-US" b="1" dirty="0"/>
                  </a:p>
                </c:rich>
              </c:tx>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1E5-4CCA-A3C7-A60303F46868}"/>
                </c:ext>
              </c:extLst>
            </c:dLbl>
            <c:dLbl>
              <c:idx val="2"/>
              <c:layout>
                <c:manualLayout>
                  <c:x val="-2.7653816710411238E-2"/>
                  <c:y val="0.10694152814231554"/>
                </c:manualLayout>
              </c:layout>
              <c:tx>
                <c:rich>
                  <a:bodyPr/>
                  <a:lstStyle/>
                  <a:p>
                    <a:r>
                      <a:rPr lang="en-US" sz="1200" baseline="0" dirty="0" err="1"/>
                      <a:t>P</a:t>
                    </a:r>
                    <a:r>
                      <a:rPr lang="en-US" dirty="0" err="1"/>
                      <a:t>riežiūra</a:t>
                    </a:r>
                    <a:r>
                      <a:rPr lang="en-US" baseline="0" dirty="0"/>
                      <a:t> 7%</a:t>
                    </a:r>
                    <a:r>
                      <a:rPr lang="en-US" dirty="0"/>
                      <a:t>;</a:t>
                    </a:r>
                  </a:p>
                  <a:p>
                    <a:r>
                      <a:rPr lang="en-US" b="1" dirty="0"/>
                      <a:t> </a:t>
                    </a:r>
                    <a:r>
                      <a:rPr lang="lt-LT" b="1" dirty="0"/>
                      <a:t>(</a:t>
                    </a:r>
                    <a:r>
                      <a:rPr lang="en-US" b="1" dirty="0"/>
                      <a:t>357.452,64</a:t>
                    </a:r>
                    <a:r>
                      <a:rPr lang="lt-LT" b="1" dirty="0"/>
                      <a:t> Eur)</a:t>
                    </a:r>
                    <a:endParaRPr lang="en-US" b="1" dirty="0"/>
                  </a:p>
                </c:rich>
              </c:tx>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1E5-4CCA-A3C7-A60303F46868}"/>
                </c:ext>
              </c:extLst>
            </c:dLbl>
            <c:dLbl>
              <c:idx val="3"/>
              <c:layout>
                <c:manualLayout>
                  <c:x val="6.0410104986876713E-3"/>
                  <c:y val="-2.6959463400408279E-2"/>
                </c:manualLayout>
              </c:layout>
              <c:tx>
                <c:rich>
                  <a:bodyPr/>
                  <a:lstStyle/>
                  <a:p>
                    <a:r>
                      <a:rPr lang="lt-LT" sz="1200" baseline="0" dirty="0"/>
                      <a:t>A</a:t>
                    </a:r>
                    <a:r>
                      <a:rPr lang="lt-LT" dirty="0"/>
                      <a:t>pskaitos duomenų parengimas/ tikslinimas, teritorijų matavimai, inventorizavimas, vertinimo tarybų veikla </a:t>
                    </a:r>
                    <a:r>
                      <a:rPr lang="en-US" dirty="0"/>
                      <a:t>2%;</a:t>
                    </a:r>
                  </a:p>
                  <a:p>
                    <a:r>
                      <a:rPr lang="lt-LT" b="1" dirty="0"/>
                      <a:t>(100.377,77 Eur)</a:t>
                    </a:r>
                  </a:p>
                </c:rich>
              </c:tx>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1E5-4CCA-A3C7-A60303F46868}"/>
                </c:ext>
              </c:extLst>
            </c:dLbl>
            <c:dLbl>
              <c:idx val="4"/>
              <c:layout>
                <c:manualLayout>
                  <c:x val="0.11806572615923019"/>
                  <c:y val="2.6787984835228932E-2"/>
                </c:manualLayout>
              </c:layout>
              <c:tx>
                <c:rich>
                  <a:bodyPr/>
                  <a:lstStyle/>
                  <a:p>
                    <a:r>
                      <a:rPr lang="lt-LT" sz="1200" baseline="0" dirty="0"/>
                      <a:t>T</a:t>
                    </a:r>
                    <a:r>
                      <a:rPr lang="lt-LT" dirty="0"/>
                      <a:t>yrimai, galimybių studijos-koncepcijos, ekspertizės, projektiniai pasiūlymai, techninių projektų, tvarkybos darbų projektų parengimas </a:t>
                    </a:r>
                    <a:r>
                      <a:rPr lang="en-US" dirty="0"/>
                      <a:t>12%</a:t>
                    </a:r>
                    <a:r>
                      <a:rPr lang="lt-LT" dirty="0"/>
                      <a:t>; </a:t>
                    </a:r>
                    <a:r>
                      <a:rPr lang="lt-LT" b="1" dirty="0"/>
                      <a:t>(613.826,06 Eur)</a:t>
                    </a:r>
                  </a:p>
                </c:rich>
              </c:tx>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1E5-4CCA-A3C7-A60303F46868}"/>
                </c:ext>
              </c:extLst>
            </c:dLbl>
            <c:spPr>
              <a:noFill/>
              <a:ln>
                <a:noFill/>
              </a:ln>
              <a:effectLst/>
            </c:spPr>
            <c:txPr>
              <a:bodyPr/>
              <a:lstStyle/>
              <a:p>
                <a:pPr>
                  <a:defRPr sz="1200" baseline="0"/>
                </a:pPr>
                <a:endParaRPr lang="lt-LT"/>
              </a:p>
            </c:txPr>
            <c:showLegendKey val="0"/>
            <c:showVal val="1"/>
            <c:showCatName val="1"/>
            <c:showSerName val="0"/>
            <c:showPercent val="0"/>
            <c:showBubbleSize val="0"/>
            <c:showLeaderLines val="1"/>
            <c:extLst>
              <c:ext xmlns:c15="http://schemas.microsoft.com/office/drawing/2012/chart" uri="{CE6537A1-D6FC-4f65-9D91-7224C49458BB}"/>
            </c:extLst>
          </c:dLbls>
          <c:cat>
            <c:strRef>
              <c:f>Sheet10!$D$42:$H$42</c:f>
              <c:strCache>
                <c:ptCount val="5"/>
                <c:pt idx="0">
                  <c:v>Pažinimo sklaida</c:v>
                </c:pt>
                <c:pt idx="1">
                  <c:v>Tvarkyba</c:v>
                </c:pt>
                <c:pt idx="2">
                  <c:v>Priežiūra</c:v>
                </c:pt>
                <c:pt idx="3">
                  <c:v>Apskaitos duomenų parengimas/ tikslinimas, teritorijų planavimas, inventorizavimas, vertinimo tarybų veikla</c:v>
                </c:pt>
                <c:pt idx="4">
                  <c:v>Tyrimai, galimybių studijos-koncepcijos, ekspertizės, projektiniai pasiūlymai, techninių projektų, tvarkybos darbų projektų parengimas </c:v>
                </c:pt>
              </c:strCache>
            </c:strRef>
          </c:cat>
          <c:val>
            <c:numRef>
              <c:f>Sheet10!$D$43:$H$43</c:f>
              <c:numCache>
                <c:formatCode>#,##0.00</c:formatCode>
                <c:ptCount val="5"/>
                <c:pt idx="0">
                  <c:v>178860.73</c:v>
                </c:pt>
                <c:pt idx="1">
                  <c:v>3786351.62</c:v>
                </c:pt>
                <c:pt idx="2">
                  <c:v>357452.63999999996</c:v>
                </c:pt>
                <c:pt idx="3">
                  <c:v>100377.77</c:v>
                </c:pt>
                <c:pt idx="4">
                  <c:v>613826.06000000041</c:v>
                </c:pt>
              </c:numCache>
            </c:numRef>
          </c:val>
          <c:extLst>
            <c:ext xmlns:c16="http://schemas.microsoft.com/office/drawing/2014/chart" uri="{C3380CC4-5D6E-409C-BE32-E72D297353CC}">
              <c16:uniqueId val="{00000005-51E5-4CCA-A3C7-A60303F46868}"/>
            </c:ext>
          </c:extLst>
        </c:ser>
        <c:dLbls>
          <c:showLegendKey val="0"/>
          <c:showVal val="1"/>
          <c:showCatName val="1"/>
          <c:showSerName val="0"/>
          <c:showPercent val="0"/>
          <c:showBubbleSize val="0"/>
          <c:showLeaderLines val="1"/>
        </c:dLbls>
      </c:pie3DChart>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c:style val="2"/>
  <c:chart>
    <c:autoTitleDeleted val="0"/>
    <c:view3D>
      <c:rotX val="15"/>
      <c:rotY val="20"/>
      <c:rAngAx val="1"/>
    </c:view3D>
    <c:floor>
      <c:thickness val="0"/>
    </c:floor>
    <c:sideWall>
      <c:thickness val="0"/>
    </c:sideWall>
    <c:backWall>
      <c:thickness val="0"/>
    </c:backWall>
    <c:plotArea>
      <c:layout/>
      <c:bar3DChart>
        <c:barDir val="col"/>
        <c:grouping val="percentStacked"/>
        <c:varyColors val="0"/>
        <c:ser>
          <c:idx val="0"/>
          <c:order val="0"/>
          <c:tx>
            <c:strRef>
              <c:f>Sheet2!$K$5</c:f>
              <c:strCache>
                <c:ptCount val="1"/>
                <c:pt idx="0">
                  <c:v>Pastatai/statiniai</c:v>
                </c:pt>
              </c:strCache>
            </c:strRef>
          </c:tx>
          <c:invertIfNegative val="0"/>
          <c:cat>
            <c:strRef>
              <c:f>Sheet2!$J$6:$J$35</c:f>
              <c:strCache>
                <c:ptCount val="30"/>
                <c:pt idx="0">
                  <c:v>Akmenės rajono</c:v>
                </c:pt>
                <c:pt idx="1">
                  <c:v>Alytaus miesto</c:v>
                </c:pt>
                <c:pt idx="2">
                  <c:v>Alytaus rajono</c:v>
                </c:pt>
                <c:pt idx="3">
                  <c:v>Anykščių rajono</c:v>
                </c:pt>
                <c:pt idx="4">
                  <c:v>Birštono </c:v>
                </c:pt>
                <c:pt idx="5">
                  <c:v>Biržų rajono </c:v>
                </c:pt>
                <c:pt idx="6">
                  <c:v>Druskininkų </c:v>
                </c:pt>
                <c:pt idx="7">
                  <c:v>Elektrėnų </c:v>
                </c:pt>
                <c:pt idx="8">
                  <c:v>Ignalinos rajono </c:v>
                </c:pt>
                <c:pt idx="9">
                  <c:v>Jonavos rajono   </c:v>
                </c:pt>
                <c:pt idx="10">
                  <c:v>Joniškio rajono   </c:v>
                </c:pt>
                <c:pt idx="11">
                  <c:v>Jurbarko rajono </c:v>
                </c:pt>
                <c:pt idx="12">
                  <c:v>Kaišiadorių rajono </c:v>
                </c:pt>
                <c:pt idx="13">
                  <c:v>Kalvarijos</c:v>
                </c:pt>
                <c:pt idx="14">
                  <c:v>Kauno miesto</c:v>
                </c:pt>
                <c:pt idx="15">
                  <c:v>Kauno rajono     </c:v>
                </c:pt>
                <c:pt idx="16">
                  <c:v>Kazlų Rūdos</c:v>
                </c:pt>
                <c:pt idx="17">
                  <c:v>Kėdainių rajono </c:v>
                </c:pt>
                <c:pt idx="18">
                  <c:v>Kelmės rajono    </c:v>
                </c:pt>
                <c:pt idx="19">
                  <c:v>Klaipėdos miesto</c:v>
                </c:pt>
                <c:pt idx="20">
                  <c:v>Klaipėdos rajono</c:v>
                </c:pt>
                <c:pt idx="21">
                  <c:v>Kretingos rajono</c:v>
                </c:pt>
                <c:pt idx="22">
                  <c:v>Kupiškio rajono </c:v>
                </c:pt>
                <c:pt idx="23">
                  <c:v>Lazdijų rajono    </c:v>
                </c:pt>
                <c:pt idx="24">
                  <c:v>Marijampolės </c:v>
                </c:pt>
                <c:pt idx="25">
                  <c:v>Mažeikių rajono </c:v>
                </c:pt>
                <c:pt idx="26">
                  <c:v>Molėtų rajono </c:v>
                </c:pt>
                <c:pt idx="27">
                  <c:v>Neringos </c:v>
                </c:pt>
                <c:pt idx="28">
                  <c:v>Pagėgių </c:v>
                </c:pt>
                <c:pt idx="29">
                  <c:v>Pakruojo rajono </c:v>
                </c:pt>
              </c:strCache>
            </c:strRef>
          </c:cat>
          <c:val>
            <c:numRef>
              <c:f>Sheet2!$K$6:$K$35</c:f>
              <c:numCache>
                <c:formatCode>#,##0.00</c:formatCode>
                <c:ptCount val="30"/>
                <c:pt idx="0">
                  <c:v>0</c:v>
                </c:pt>
                <c:pt idx="1">
                  <c:v>2925.96</c:v>
                </c:pt>
                <c:pt idx="2">
                  <c:v>2500</c:v>
                </c:pt>
                <c:pt idx="3">
                  <c:v>19437.41</c:v>
                </c:pt>
                <c:pt idx="4">
                  <c:v>3630</c:v>
                </c:pt>
                <c:pt idx="5">
                  <c:v>0</c:v>
                </c:pt>
                <c:pt idx="6">
                  <c:v>500</c:v>
                </c:pt>
                <c:pt idx="7">
                  <c:v>4950</c:v>
                </c:pt>
                <c:pt idx="8">
                  <c:v>0</c:v>
                </c:pt>
                <c:pt idx="9">
                  <c:v>12695.349999999997</c:v>
                </c:pt>
                <c:pt idx="10">
                  <c:v>0</c:v>
                </c:pt>
                <c:pt idx="11">
                  <c:v>0</c:v>
                </c:pt>
                <c:pt idx="12">
                  <c:v>0</c:v>
                </c:pt>
                <c:pt idx="13">
                  <c:v>0</c:v>
                </c:pt>
                <c:pt idx="14">
                  <c:v>404071.96</c:v>
                </c:pt>
                <c:pt idx="15">
                  <c:v>211300</c:v>
                </c:pt>
                <c:pt idx="16">
                  <c:v>0</c:v>
                </c:pt>
                <c:pt idx="17">
                  <c:v>20000</c:v>
                </c:pt>
                <c:pt idx="18">
                  <c:v>0</c:v>
                </c:pt>
                <c:pt idx="19">
                  <c:v>1549000</c:v>
                </c:pt>
                <c:pt idx="20">
                  <c:v>6800</c:v>
                </c:pt>
                <c:pt idx="21">
                  <c:v>10200</c:v>
                </c:pt>
                <c:pt idx="22">
                  <c:v>0</c:v>
                </c:pt>
                <c:pt idx="23">
                  <c:v>0</c:v>
                </c:pt>
                <c:pt idx="24">
                  <c:v>7500</c:v>
                </c:pt>
                <c:pt idx="25">
                  <c:v>0</c:v>
                </c:pt>
                <c:pt idx="26">
                  <c:v>0</c:v>
                </c:pt>
                <c:pt idx="27">
                  <c:v>1000</c:v>
                </c:pt>
                <c:pt idx="28">
                  <c:v>58300</c:v>
                </c:pt>
                <c:pt idx="29">
                  <c:v>56000</c:v>
                </c:pt>
              </c:numCache>
            </c:numRef>
          </c:val>
          <c:extLst>
            <c:ext xmlns:c16="http://schemas.microsoft.com/office/drawing/2014/chart" uri="{C3380CC4-5D6E-409C-BE32-E72D297353CC}">
              <c16:uniqueId val="{00000000-AE14-4420-85FD-5623C517D424}"/>
            </c:ext>
          </c:extLst>
        </c:ser>
        <c:ser>
          <c:idx val="1"/>
          <c:order val="1"/>
          <c:tx>
            <c:strRef>
              <c:f>Sheet2!$L$5</c:f>
              <c:strCache>
                <c:ptCount val="1"/>
                <c:pt idx="0">
                  <c:v>Miestų (istorinės) dalys</c:v>
                </c:pt>
              </c:strCache>
            </c:strRef>
          </c:tx>
          <c:invertIfNegative val="0"/>
          <c:cat>
            <c:strRef>
              <c:f>Sheet2!$J$6:$J$35</c:f>
              <c:strCache>
                <c:ptCount val="30"/>
                <c:pt idx="0">
                  <c:v>Akmenės rajono</c:v>
                </c:pt>
                <c:pt idx="1">
                  <c:v>Alytaus miesto</c:v>
                </c:pt>
                <c:pt idx="2">
                  <c:v>Alytaus rajono</c:v>
                </c:pt>
                <c:pt idx="3">
                  <c:v>Anykščių rajono</c:v>
                </c:pt>
                <c:pt idx="4">
                  <c:v>Birštono </c:v>
                </c:pt>
                <c:pt idx="5">
                  <c:v>Biržų rajono </c:v>
                </c:pt>
                <c:pt idx="6">
                  <c:v>Druskininkų </c:v>
                </c:pt>
                <c:pt idx="7">
                  <c:v>Elektrėnų </c:v>
                </c:pt>
                <c:pt idx="8">
                  <c:v>Ignalinos rajono </c:v>
                </c:pt>
                <c:pt idx="9">
                  <c:v>Jonavos rajono   </c:v>
                </c:pt>
                <c:pt idx="10">
                  <c:v>Joniškio rajono   </c:v>
                </c:pt>
                <c:pt idx="11">
                  <c:v>Jurbarko rajono </c:v>
                </c:pt>
                <c:pt idx="12">
                  <c:v>Kaišiadorių rajono </c:v>
                </c:pt>
                <c:pt idx="13">
                  <c:v>Kalvarijos</c:v>
                </c:pt>
                <c:pt idx="14">
                  <c:v>Kauno miesto</c:v>
                </c:pt>
                <c:pt idx="15">
                  <c:v>Kauno rajono     </c:v>
                </c:pt>
                <c:pt idx="16">
                  <c:v>Kazlų Rūdos</c:v>
                </c:pt>
                <c:pt idx="17">
                  <c:v>Kėdainių rajono </c:v>
                </c:pt>
                <c:pt idx="18">
                  <c:v>Kelmės rajono    </c:v>
                </c:pt>
                <c:pt idx="19">
                  <c:v>Klaipėdos miesto</c:v>
                </c:pt>
                <c:pt idx="20">
                  <c:v>Klaipėdos rajono</c:v>
                </c:pt>
                <c:pt idx="21">
                  <c:v>Kretingos rajono</c:v>
                </c:pt>
                <c:pt idx="22">
                  <c:v>Kupiškio rajono </c:v>
                </c:pt>
                <c:pt idx="23">
                  <c:v>Lazdijų rajono    </c:v>
                </c:pt>
                <c:pt idx="24">
                  <c:v>Marijampolės </c:v>
                </c:pt>
                <c:pt idx="25">
                  <c:v>Mažeikių rajono </c:v>
                </c:pt>
                <c:pt idx="26">
                  <c:v>Molėtų rajono </c:v>
                </c:pt>
                <c:pt idx="27">
                  <c:v>Neringos </c:v>
                </c:pt>
                <c:pt idx="28">
                  <c:v>Pagėgių </c:v>
                </c:pt>
                <c:pt idx="29">
                  <c:v>Pakruojo rajono </c:v>
                </c:pt>
              </c:strCache>
            </c:strRef>
          </c:cat>
          <c:val>
            <c:numRef>
              <c:f>Sheet2!$L$6:$L$35</c:f>
              <c:numCache>
                <c:formatCode>#,##0.00</c:formatCode>
                <c:ptCount val="3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21100</c:v>
                </c:pt>
                <c:pt idx="18">
                  <c:v>0</c:v>
                </c:pt>
                <c:pt idx="19">
                  <c:v>0</c:v>
                </c:pt>
                <c:pt idx="20">
                  <c:v>0</c:v>
                </c:pt>
                <c:pt idx="21">
                  <c:v>0</c:v>
                </c:pt>
                <c:pt idx="22">
                  <c:v>0</c:v>
                </c:pt>
                <c:pt idx="23">
                  <c:v>0</c:v>
                </c:pt>
                <c:pt idx="24">
                  <c:v>0</c:v>
                </c:pt>
                <c:pt idx="25">
                  <c:v>0</c:v>
                </c:pt>
                <c:pt idx="26">
                  <c:v>0</c:v>
                </c:pt>
                <c:pt idx="27">
                  <c:v>0</c:v>
                </c:pt>
                <c:pt idx="28">
                  <c:v>0</c:v>
                </c:pt>
                <c:pt idx="29">
                  <c:v>0</c:v>
                </c:pt>
              </c:numCache>
            </c:numRef>
          </c:val>
          <c:extLst>
            <c:ext xmlns:c16="http://schemas.microsoft.com/office/drawing/2014/chart" uri="{C3380CC4-5D6E-409C-BE32-E72D297353CC}">
              <c16:uniqueId val="{00000001-AE14-4420-85FD-5623C517D424}"/>
            </c:ext>
          </c:extLst>
        </c:ser>
        <c:ser>
          <c:idx val="2"/>
          <c:order val="2"/>
          <c:tx>
            <c:strRef>
              <c:f>Sheet2!$M$5</c:f>
              <c:strCache>
                <c:ptCount val="1"/>
                <c:pt idx="0">
                  <c:v>Archeologiniai objektai</c:v>
                </c:pt>
              </c:strCache>
            </c:strRef>
          </c:tx>
          <c:invertIfNegative val="0"/>
          <c:cat>
            <c:strRef>
              <c:f>Sheet2!$J$6:$J$35</c:f>
              <c:strCache>
                <c:ptCount val="30"/>
                <c:pt idx="0">
                  <c:v>Akmenės rajono</c:v>
                </c:pt>
                <c:pt idx="1">
                  <c:v>Alytaus miesto</c:v>
                </c:pt>
                <c:pt idx="2">
                  <c:v>Alytaus rajono</c:v>
                </c:pt>
                <c:pt idx="3">
                  <c:v>Anykščių rajono</c:v>
                </c:pt>
                <c:pt idx="4">
                  <c:v>Birštono </c:v>
                </c:pt>
                <c:pt idx="5">
                  <c:v>Biržų rajono </c:v>
                </c:pt>
                <c:pt idx="6">
                  <c:v>Druskininkų </c:v>
                </c:pt>
                <c:pt idx="7">
                  <c:v>Elektrėnų </c:v>
                </c:pt>
                <c:pt idx="8">
                  <c:v>Ignalinos rajono </c:v>
                </c:pt>
                <c:pt idx="9">
                  <c:v>Jonavos rajono   </c:v>
                </c:pt>
                <c:pt idx="10">
                  <c:v>Joniškio rajono   </c:v>
                </c:pt>
                <c:pt idx="11">
                  <c:v>Jurbarko rajono </c:v>
                </c:pt>
                <c:pt idx="12">
                  <c:v>Kaišiadorių rajono </c:v>
                </c:pt>
                <c:pt idx="13">
                  <c:v>Kalvarijos</c:v>
                </c:pt>
                <c:pt idx="14">
                  <c:v>Kauno miesto</c:v>
                </c:pt>
                <c:pt idx="15">
                  <c:v>Kauno rajono     </c:v>
                </c:pt>
                <c:pt idx="16">
                  <c:v>Kazlų Rūdos</c:v>
                </c:pt>
                <c:pt idx="17">
                  <c:v>Kėdainių rajono </c:v>
                </c:pt>
                <c:pt idx="18">
                  <c:v>Kelmės rajono    </c:v>
                </c:pt>
                <c:pt idx="19">
                  <c:v>Klaipėdos miesto</c:v>
                </c:pt>
                <c:pt idx="20">
                  <c:v>Klaipėdos rajono</c:v>
                </c:pt>
                <c:pt idx="21">
                  <c:v>Kretingos rajono</c:v>
                </c:pt>
                <c:pt idx="22">
                  <c:v>Kupiškio rajono </c:v>
                </c:pt>
                <c:pt idx="23">
                  <c:v>Lazdijų rajono    </c:v>
                </c:pt>
                <c:pt idx="24">
                  <c:v>Marijampolės </c:v>
                </c:pt>
                <c:pt idx="25">
                  <c:v>Mažeikių rajono </c:v>
                </c:pt>
                <c:pt idx="26">
                  <c:v>Molėtų rajono </c:v>
                </c:pt>
                <c:pt idx="27">
                  <c:v>Neringos </c:v>
                </c:pt>
                <c:pt idx="28">
                  <c:v>Pagėgių </c:v>
                </c:pt>
                <c:pt idx="29">
                  <c:v>Pakruojo rajono </c:v>
                </c:pt>
              </c:strCache>
            </c:strRef>
          </c:cat>
          <c:val>
            <c:numRef>
              <c:f>Sheet2!$M$6:$M$35</c:f>
              <c:numCache>
                <c:formatCode>#,##0.00</c:formatCode>
                <c:ptCount val="30"/>
                <c:pt idx="0">
                  <c:v>4668.8</c:v>
                </c:pt>
                <c:pt idx="1">
                  <c:v>0</c:v>
                </c:pt>
                <c:pt idx="2">
                  <c:v>0</c:v>
                </c:pt>
                <c:pt idx="3">
                  <c:v>7336.28</c:v>
                </c:pt>
                <c:pt idx="4">
                  <c:v>0</c:v>
                </c:pt>
                <c:pt idx="5">
                  <c:v>0</c:v>
                </c:pt>
                <c:pt idx="6">
                  <c:v>0</c:v>
                </c:pt>
                <c:pt idx="7">
                  <c:v>2047.9</c:v>
                </c:pt>
                <c:pt idx="8">
                  <c:v>0</c:v>
                </c:pt>
                <c:pt idx="9">
                  <c:v>0</c:v>
                </c:pt>
                <c:pt idx="10">
                  <c:v>11010</c:v>
                </c:pt>
                <c:pt idx="11">
                  <c:v>0</c:v>
                </c:pt>
                <c:pt idx="12">
                  <c:v>0</c:v>
                </c:pt>
                <c:pt idx="13">
                  <c:v>0</c:v>
                </c:pt>
                <c:pt idx="14">
                  <c:v>0</c:v>
                </c:pt>
                <c:pt idx="15">
                  <c:v>1000</c:v>
                </c:pt>
                <c:pt idx="16">
                  <c:v>0</c:v>
                </c:pt>
                <c:pt idx="17">
                  <c:v>13600</c:v>
                </c:pt>
                <c:pt idx="18">
                  <c:v>0</c:v>
                </c:pt>
                <c:pt idx="19">
                  <c:v>1300</c:v>
                </c:pt>
                <c:pt idx="20">
                  <c:v>21400</c:v>
                </c:pt>
                <c:pt idx="21">
                  <c:v>500</c:v>
                </c:pt>
                <c:pt idx="22">
                  <c:v>0</c:v>
                </c:pt>
                <c:pt idx="23">
                  <c:v>0</c:v>
                </c:pt>
                <c:pt idx="24">
                  <c:v>3200</c:v>
                </c:pt>
                <c:pt idx="25">
                  <c:v>1700</c:v>
                </c:pt>
                <c:pt idx="26">
                  <c:v>0</c:v>
                </c:pt>
                <c:pt idx="27">
                  <c:v>0</c:v>
                </c:pt>
                <c:pt idx="28">
                  <c:v>0</c:v>
                </c:pt>
                <c:pt idx="29">
                  <c:v>7600</c:v>
                </c:pt>
              </c:numCache>
            </c:numRef>
          </c:val>
          <c:extLst>
            <c:ext xmlns:c16="http://schemas.microsoft.com/office/drawing/2014/chart" uri="{C3380CC4-5D6E-409C-BE32-E72D297353CC}">
              <c16:uniqueId val="{00000002-AE14-4420-85FD-5623C517D424}"/>
            </c:ext>
          </c:extLst>
        </c:ser>
        <c:ser>
          <c:idx val="3"/>
          <c:order val="3"/>
          <c:tx>
            <c:strRef>
              <c:f>Sheet2!$N$5</c:f>
              <c:strCache>
                <c:ptCount val="1"/>
                <c:pt idx="0">
                  <c:v>Sakraliniai objektai</c:v>
                </c:pt>
              </c:strCache>
            </c:strRef>
          </c:tx>
          <c:invertIfNegative val="0"/>
          <c:cat>
            <c:strRef>
              <c:f>Sheet2!$J$6:$J$35</c:f>
              <c:strCache>
                <c:ptCount val="30"/>
                <c:pt idx="0">
                  <c:v>Akmenės rajono</c:v>
                </c:pt>
                <c:pt idx="1">
                  <c:v>Alytaus miesto</c:v>
                </c:pt>
                <c:pt idx="2">
                  <c:v>Alytaus rajono</c:v>
                </c:pt>
                <c:pt idx="3">
                  <c:v>Anykščių rajono</c:v>
                </c:pt>
                <c:pt idx="4">
                  <c:v>Birštono </c:v>
                </c:pt>
                <c:pt idx="5">
                  <c:v>Biržų rajono </c:v>
                </c:pt>
                <c:pt idx="6">
                  <c:v>Druskininkų </c:v>
                </c:pt>
                <c:pt idx="7">
                  <c:v>Elektrėnų </c:v>
                </c:pt>
                <c:pt idx="8">
                  <c:v>Ignalinos rajono </c:v>
                </c:pt>
                <c:pt idx="9">
                  <c:v>Jonavos rajono   </c:v>
                </c:pt>
                <c:pt idx="10">
                  <c:v>Joniškio rajono   </c:v>
                </c:pt>
                <c:pt idx="11">
                  <c:v>Jurbarko rajono </c:v>
                </c:pt>
                <c:pt idx="12">
                  <c:v>Kaišiadorių rajono </c:v>
                </c:pt>
                <c:pt idx="13">
                  <c:v>Kalvarijos</c:v>
                </c:pt>
                <c:pt idx="14">
                  <c:v>Kauno miesto</c:v>
                </c:pt>
                <c:pt idx="15">
                  <c:v>Kauno rajono     </c:v>
                </c:pt>
                <c:pt idx="16">
                  <c:v>Kazlų Rūdos</c:v>
                </c:pt>
                <c:pt idx="17">
                  <c:v>Kėdainių rajono </c:v>
                </c:pt>
                <c:pt idx="18">
                  <c:v>Kelmės rajono    </c:v>
                </c:pt>
                <c:pt idx="19">
                  <c:v>Klaipėdos miesto</c:v>
                </c:pt>
                <c:pt idx="20">
                  <c:v>Klaipėdos rajono</c:v>
                </c:pt>
                <c:pt idx="21">
                  <c:v>Kretingos rajono</c:v>
                </c:pt>
                <c:pt idx="22">
                  <c:v>Kupiškio rajono </c:v>
                </c:pt>
                <c:pt idx="23">
                  <c:v>Lazdijų rajono    </c:v>
                </c:pt>
                <c:pt idx="24">
                  <c:v>Marijampolės </c:v>
                </c:pt>
                <c:pt idx="25">
                  <c:v>Mažeikių rajono </c:v>
                </c:pt>
                <c:pt idx="26">
                  <c:v>Molėtų rajono </c:v>
                </c:pt>
                <c:pt idx="27">
                  <c:v>Neringos </c:v>
                </c:pt>
                <c:pt idx="28">
                  <c:v>Pagėgių </c:v>
                </c:pt>
                <c:pt idx="29">
                  <c:v>Pakruojo rajono </c:v>
                </c:pt>
              </c:strCache>
            </c:strRef>
          </c:cat>
          <c:val>
            <c:numRef>
              <c:f>Sheet2!$N$6:$N$35</c:f>
              <c:numCache>
                <c:formatCode>#,##0.00</c:formatCode>
                <c:ptCount val="30"/>
                <c:pt idx="0">
                  <c:v>1360</c:v>
                </c:pt>
                <c:pt idx="1">
                  <c:v>50000</c:v>
                </c:pt>
                <c:pt idx="2">
                  <c:v>36350</c:v>
                </c:pt>
                <c:pt idx="3">
                  <c:v>19804.93</c:v>
                </c:pt>
                <c:pt idx="4">
                  <c:v>0</c:v>
                </c:pt>
                <c:pt idx="5">
                  <c:v>0</c:v>
                </c:pt>
                <c:pt idx="6">
                  <c:v>0</c:v>
                </c:pt>
                <c:pt idx="7">
                  <c:v>0</c:v>
                </c:pt>
                <c:pt idx="8">
                  <c:v>0</c:v>
                </c:pt>
                <c:pt idx="9">
                  <c:v>0</c:v>
                </c:pt>
                <c:pt idx="10">
                  <c:v>7580</c:v>
                </c:pt>
                <c:pt idx="11">
                  <c:v>33460</c:v>
                </c:pt>
                <c:pt idx="12">
                  <c:v>81540</c:v>
                </c:pt>
                <c:pt idx="13">
                  <c:v>244</c:v>
                </c:pt>
                <c:pt idx="14">
                  <c:v>72550</c:v>
                </c:pt>
                <c:pt idx="15">
                  <c:v>133000</c:v>
                </c:pt>
                <c:pt idx="16">
                  <c:v>0</c:v>
                </c:pt>
                <c:pt idx="17">
                  <c:v>40900</c:v>
                </c:pt>
                <c:pt idx="18">
                  <c:v>59000</c:v>
                </c:pt>
                <c:pt idx="19">
                  <c:v>0</c:v>
                </c:pt>
                <c:pt idx="20">
                  <c:v>10000</c:v>
                </c:pt>
                <c:pt idx="21">
                  <c:v>13300</c:v>
                </c:pt>
                <c:pt idx="22">
                  <c:v>0</c:v>
                </c:pt>
                <c:pt idx="23">
                  <c:v>59000</c:v>
                </c:pt>
                <c:pt idx="24">
                  <c:v>22800</c:v>
                </c:pt>
                <c:pt idx="25">
                  <c:v>41784.43</c:v>
                </c:pt>
                <c:pt idx="26">
                  <c:v>5500</c:v>
                </c:pt>
                <c:pt idx="27">
                  <c:v>0</c:v>
                </c:pt>
                <c:pt idx="28">
                  <c:v>0</c:v>
                </c:pt>
                <c:pt idx="29">
                  <c:v>0</c:v>
                </c:pt>
              </c:numCache>
            </c:numRef>
          </c:val>
          <c:extLst>
            <c:ext xmlns:c16="http://schemas.microsoft.com/office/drawing/2014/chart" uri="{C3380CC4-5D6E-409C-BE32-E72D297353CC}">
              <c16:uniqueId val="{00000003-AE14-4420-85FD-5623C517D424}"/>
            </c:ext>
          </c:extLst>
        </c:ser>
        <c:ser>
          <c:idx val="4"/>
          <c:order val="4"/>
          <c:tx>
            <c:strRef>
              <c:f>Sheet2!$O$5</c:f>
              <c:strCache>
                <c:ptCount val="1"/>
                <c:pt idx="0">
                  <c:v>Dvarai</c:v>
                </c:pt>
              </c:strCache>
            </c:strRef>
          </c:tx>
          <c:invertIfNegative val="0"/>
          <c:cat>
            <c:strRef>
              <c:f>Sheet2!$J$6:$J$35</c:f>
              <c:strCache>
                <c:ptCount val="30"/>
                <c:pt idx="0">
                  <c:v>Akmenės rajono</c:v>
                </c:pt>
                <c:pt idx="1">
                  <c:v>Alytaus miesto</c:v>
                </c:pt>
                <c:pt idx="2">
                  <c:v>Alytaus rajono</c:v>
                </c:pt>
                <c:pt idx="3">
                  <c:v>Anykščių rajono</c:v>
                </c:pt>
                <c:pt idx="4">
                  <c:v>Birštono </c:v>
                </c:pt>
                <c:pt idx="5">
                  <c:v>Biržų rajono </c:v>
                </c:pt>
                <c:pt idx="6">
                  <c:v>Druskininkų </c:v>
                </c:pt>
                <c:pt idx="7">
                  <c:v>Elektrėnų </c:v>
                </c:pt>
                <c:pt idx="8">
                  <c:v>Ignalinos rajono </c:v>
                </c:pt>
                <c:pt idx="9">
                  <c:v>Jonavos rajono   </c:v>
                </c:pt>
                <c:pt idx="10">
                  <c:v>Joniškio rajono   </c:v>
                </c:pt>
                <c:pt idx="11">
                  <c:v>Jurbarko rajono </c:v>
                </c:pt>
                <c:pt idx="12">
                  <c:v>Kaišiadorių rajono </c:v>
                </c:pt>
                <c:pt idx="13">
                  <c:v>Kalvarijos</c:v>
                </c:pt>
                <c:pt idx="14">
                  <c:v>Kauno miesto</c:v>
                </c:pt>
                <c:pt idx="15">
                  <c:v>Kauno rajono     </c:v>
                </c:pt>
                <c:pt idx="16">
                  <c:v>Kazlų Rūdos</c:v>
                </c:pt>
                <c:pt idx="17">
                  <c:v>Kėdainių rajono </c:v>
                </c:pt>
                <c:pt idx="18">
                  <c:v>Kelmės rajono    </c:v>
                </c:pt>
                <c:pt idx="19">
                  <c:v>Klaipėdos miesto</c:v>
                </c:pt>
                <c:pt idx="20">
                  <c:v>Klaipėdos rajono</c:v>
                </c:pt>
                <c:pt idx="21">
                  <c:v>Kretingos rajono</c:v>
                </c:pt>
                <c:pt idx="22">
                  <c:v>Kupiškio rajono </c:v>
                </c:pt>
                <c:pt idx="23">
                  <c:v>Lazdijų rajono    </c:v>
                </c:pt>
                <c:pt idx="24">
                  <c:v>Marijampolės </c:v>
                </c:pt>
                <c:pt idx="25">
                  <c:v>Mažeikių rajono </c:v>
                </c:pt>
                <c:pt idx="26">
                  <c:v>Molėtų rajono </c:v>
                </c:pt>
                <c:pt idx="27">
                  <c:v>Neringos </c:v>
                </c:pt>
                <c:pt idx="28">
                  <c:v>Pagėgių </c:v>
                </c:pt>
                <c:pt idx="29">
                  <c:v>Pakruojo rajono </c:v>
                </c:pt>
              </c:strCache>
            </c:strRef>
          </c:cat>
          <c:val>
            <c:numRef>
              <c:f>Sheet2!$O$6:$O$35</c:f>
              <c:numCache>
                <c:formatCode>#,##0.00</c:formatCode>
                <c:ptCount val="30"/>
                <c:pt idx="0">
                  <c:v>2702.21</c:v>
                </c:pt>
                <c:pt idx="1">
                  <c:v>0</c:v>
                </c:pt>
                <c:pt idx="2">
                  <c:v>0</c:v>
                </c:pt>
                <c:pt idx="3">
                  <c:v>650</c:v>
                </c:pt>
                <c:pt idx="4">
                  <c:v>0</c:v>
                </c:pt>
                <c:pt idx="5">
                  <c:v>6088</c:v>
                </c:pt>
                <c:pt idx="6">
                  <c:v>0</c:v>
                </c:pt>
                <c:pt idx="7">
                  <c:v>0</c:v>
                </c:pt>
                <c:pt idx="8">
                  <c:v>0</c:v>
                </c:pt>
                <c:pt idx="9">
                  <c:v>185.02</c:v>
                </c:pt>
                <c:pt idx="10">
                  <c:v>10300</c:v>
                </c:pt>
                <c:pt idx="11">
                  <c:v>0</c:v>
                </c:pt>
                <c:pt idx="12">
                  <c:v>0</c:v>
                </c:pt>
                <c:pt idx="13">
                  <c:v>0</c:v>
                </c:pt>
                <c:pt idx="14">
                  <c:v>0</c:v>
                </c:pt>
                <c:pt idx="15">
                  <c:v>0</c:v>
                </c:pt>
                <c:pt idx="16">
                  <c:v>1000</c:v>
                </c:pt>
                <c:pt idx="17">
                  <c:v>0</c:v>
                </c:pt>
                <c:pt idx="18">
                  <c:v>1000</c:v>
                </c:pt>
                <c:pt idx="19">
                  <c:v>0</c:v>
                </c:pt>
                <c:pt idx="20">
                  <c:v>0</c:v>
                </c:pt>
                <c:pt idx="21">
                  <c:v>5300</c:v>
                </c:pt>
                <c:pt idx="22">
                  <c:v>0</c:v>
                </c:pt>
                <c:pt idx="23">
                  <c:v>0</c:v>
                </c:pt>
                <c:pt idx="24">
                  <c:v>600</c:v>
                </c:pt>
                <c:pt idx="25">
                  <c:v>21598.37</c:v>
                </c:pt>
                <c:pt idx="26">
                  <c:v>0</c:v>
                </c:pt>
                <c:pt idx="27">
                  <c:v>0</c:v>
                </c:pt>
                <c:pt idx="28">
                  <c:v>0</c:v>
                </c:pt>
                <c:pt idx="29">
                  <c:v>0</c:v>
                </c:pt>
              </c:numCache>
            </c:numRef>
          </c:val>
          <c:extLst>
            <c:ext xmlns:c16="http://schemas.microsoft.com/office/drawing/2014/chart" uri="{C3380CC4-5D6E-409C-BE32-E72D297353CC}">
              <c16:uniqueId val="{00000004-AE14-4420-85FD-5623C517D424}"/>
            </c:ext>
          </c:extLst>
        </c:ser>
        <c:ser>
          <c:idx val="5"/>
          <c:order val="5"/>
          <c:tx>
            <c:strRef>
              <c:f>Sheet2!$P$5</c:f>
              <c:strCache>
                <c:ptCount val="1"/>
                <c:pt idx="0">
                  <c:v>Kapinės (laidojimo ir žudynių vietos)</c:v>
                </c:pt>
              </c:strCache>
            </c:strRef>
          </c:tx>
          <c:invertIfNegative val="0"/>
          <c:cat>
            <c:strRef>
              <c:f>Sheet2!$J$6:$J$35</c:f>
              <c:strCache>
                <c:ptCount val="30"/>
                <c:pt idx="0">
                  <c:v>Akmenės rajono</c:v>
                </c:pt>
                <c:pt idx="1">
                  <c:v>Alytaus miesto</c:v>
                </c:pt>
                <c:pt idx="2">
                  <c:v>Alytaus rajono</c:v>
                </c:pt>
                <c:pt idx="3">
                  <c:v>Anykščių rajono</c:v>
                </c:pt>
                <c:pt idx="4">
                  <c:v>Birštono </c:v>
                </c:pt>
                <c:pt idx="5">
                  <c:v>Biržų rajono </c:v>
                </c:pt>
                <c:pt idx="6">
                  <c:v>Druskininkų </c:v>
                </c:pt>
                <c:pt idx="7">
                  <c:v>Elektrėnų </c:v>
                </c:pt>
                <c:pt idx="8">
                  <c:v>Ignalinos rajono </c:v>
                </c:pt>
                <c:pt idx="9">
                  <c:v>Jonavos rajono   </c:v>
                </c:pt>
                <c:pt idx="10">
                  <c:v>Joniškio rajono   </c:v>
                </c:pt>
                <c:pt idx="11">
                  <c:v>Jurbarko rajono </c:v>
                </c:pt>
                <c:pt idx="12">
                  <c:v>Kaišiadorių rajono </c:v>
                </c:pt>
                <c:pt idx="13">
                  <c:v>Kalvarijos</c:v>
                </c:pt>
                <c:pt idx="14">
                  <c:v>Kauno miesto</c:v>
                </c:pt>
                <c:pt idx="15">
                  <c:v>Kauno rajono     </c:v>
                </c:pt>
                <c:pt idx="16">
                  <c:v>Kazlų Rūdos</c:v>
                </c:pt>
                <c:pt idx="17">
                  <c:v>Kėdainių rajono </c:v>
                </c:pt>
                <c:pt idx="18">
                  <c:v>Kelmės rajono    </c:v>
                </c:pt>
                <c:pt idx="19">
                  <c:v>Klaipėdos miesto</c:v>
                </c:pt>
                <c:pt idx="20">
                  <c:v>Klaipėdos rajono</c:v>
                </c:pt>
                <c:pt idx="21">
                  <c:v>Kretingos rajono</c:v>
                </c:pt>
                <c:pt idx="22">
                  <c:v>Kupiškio rajono </c:v>
                </c:pt>
                <c:pt idx="23">
                  <c:v>Lazdijų rajono    </c:v>
                </c:pt>
                <c:pt idx="24">
                  <c:v>Marijampolės </c:v>
                </c:pt>
                <c:pt idx="25">
                  <c:v>Mažeikių rajono </c:v>
                </c:pt>
                <c:pt idx="26">
                  <c:v>Molėtų rajono </c:v>
                </c:pt>
                <c:pt idx="27">
                  <c:v>Neringos </c:v>
                </c:pt>
                <c:pt idx="28">
                  <c:v>Pagėgių </c:v>
                </c:pt>
                <c:pt idx="29">
                  <c:v>Pakruojo rajono </c:v>
                </c:pt>
              </c:strCache>
            </c:strRef>
          </c:cat>
          <c:val>
            <c:numRef>
              <c:f>Sheet2!$P$6:$P$35</c:f>
              <c:numCache>
                <c:formatCode>#,##0.00</c:formatCode>
                <c:ptCount val="30"/>
                <c:pt idx="0">
                  <c:v>4043.9</c:v>
                </c:pt>
                <c:pt idx="1">
                  <c:v>0</c:v>
                </c:pt>
                <c:pt idx="2">
                  <c:v>0</c:v>
                </c:pt>
                <c:pt idx="3">
                  <c:v>21244.95</c:v>
                </c:pt>
                <c:pt idx="4">
                  <c:v>0</c:v>
                </c:pt>
                <c:pt idx="5">
                  <c:v>1000</c:v>
                </c:pt>
                <c:pt idx="6">
                  <c:v>5100</c:v>
                </c:pt>
                <c:pt idx="7">
                  <c:v>2735.4100000000008</c:v>
                </c:pt>
                <c:pt idx="8">
                  <c:v>0</c:v>
                </c:pt>
                <c:pt idx="9">
                  <c:v>0</c:v>
                </c:pt>
                <c:pt idx="10">
                  <c:v>7650</c:v>
                </c:pt>
                <c:pt idx="11">
                  <c:v>490</c:v>
                </c:pt>
                <c:pt idx="12">
                  <c:v>2250</c:v>
                </c:pt>
                <c:pt idx="13">
                  <c:v>1400</c:v>
                </c:pt>
                <c:pt idx="14">
                  <c:v>18828.71</c:v>
                </c:pt>
                <c:pt idx="15">
                  <c:v>6100</c:v>
                </c:pt>
                <c:pt idx="16">
                  <c:v>0</c:v>
                </c:pt>
                <c:pt idx="17">
                  <c:v>25400</c:v>
                </c:pt>
                <c:pt idx="18">
                  <c:v>0</c:v>
                </c:pt>
                <c:pt idx="19">
                  <c:v>23300</c:v>
                </c:pt>
                <c:pt idx="20">
                  <c:v>26500</c:v>
                </c:pt>
                <c:pt idx="21">
                  <c:v>11200</c:v>
                </c:pt>
                <c:pt idx="22">
                  <c:v>0</c:v>
                </c:pt>
                <c:pt idx="23">
                  <c:v>0</c:v>
                </c:pt>
                <c:pt idx="24">
                  <c:v>32200</c:v>
                </c:pt>
                <c:pt idx="25">
                  <c:v>4334.3500000000004</c:v>
                </c:pt>
                <c:pt idx="26">
                  <c:v>0</c:v>
                </c:pt>
                <c:pt idx="27">
                  <c:v>400</c:v>
                </c:pt>
                <c:pt idx="28">
                  <c:v>1500</c:v>
                </c:pt>
                <c:pt idx="29">
                  <c:v>7600</c:v>
                </c:pt>
              </c:numCache>
            </c:numRef>
          </c:val>
          <c:extLst>
            <c:ext xmlns:c16="http://schemas.microsoft.com/office/drawing/2014/chart" uri="{C3380CC4-5D6E-409C-BE32-E72D297353CC}">
              <c16:uniqueId val="{00000005-AE14-4420-85FD-5623C517D424}"/>
            </c:ext>
          </c:extLst>
        </c:ser>
        <c:ser>
          <c:idx val="6"/>
          <c:order val="6"/>
          <c:tx>
            <c:strRef>
              <c:f>Sheet2!$Q$5</c:f>
              <c:strCache>
                <c:ptCount val="1"/>
                <c:pt idx="0">
                  <c:v>Memorialiniai objektai</c:v>
                </c:pt>
              </c:strCache>
            </c:strRef>
          </c:tx>
          <c:invertIfNegative val="0"/>
          <c:cat>
            <c:strRef>
              <c:f>Sheet2!$J$6:$J$35</c:f>
              <c:strCache>
                <c:ptCount val="30"/>
                <c:pt idx="0">
                  <c:v>Akmenės rajono</c:v>
                </c:pt>
                <c:pt idx="1">
                  <c:v>Alytaus miesto</c:v>
                </c:pt>
                <c:pt idx="2">
                  <c:v>Alytaus rajono</c:v>
                </c:pt>
                <c:pt idx="3">
                  <c:v>Anykščių rajono</c:v>
                </c:pt>
                <c:pt idx="4">
                  <c:v>Birštono </c:v>
                </c:pt>
                <c:pt idx="5">
                  <c:v>Biržų rajono </c:v>
                </c:pt>
                <c:pt idx="6">
                  <c:v>Druskininkų </c:v>
                </c:pt>
                <c:pt idx="7">
                  <c:v>Elektrėnų </c:v>
                </c:pt>
                <c:pt idx="8">
                  <c:v>Ignalinos rajono </c:v>
                </c:pt>
                <c:pt idx="9">
                  <c:v>Jonavos rajono   </c:v>
                </c:pt>
                <c:pt idx="10">
                  <c:v>Joniškio rajono   </c:v>
                </c:pt>
                <c:pt idx="11">
                  <c:v>Jurbarko rajono </c:v>
                </c:pt>
                <c:pt idx="12">
                  <c:v>Kaišiadorių rajono </c:v>
                </c:pt>
                <c:pt idx="13">
                  <c:v>Kalvarijos</c:v>
                </c:pt>
                <c:pt idx="14">
                  <c:v>Kauno miesto</c:v>
                </c:pt>
                <c:pt idx="15">
                  <c:v>Kauno rajono     </c:v>
                </c:pt>
                <c:pt idx="16">
                  <c:v>Kazlų Rūdos</c:v>
                </c:pt>
                <c:pt idx="17">
                  <c:v>Kėdainių rajono </c:v>
                </c:pt>
                <c:pt idx="18">
                  <c:v>Kelmės rajono    </c:v>
                </c:pt>
                <c:pt idx="19">
                  <c:v>Klaipėdos miesto</c:v>
                </c:pt>
                <c:pt idx="20">
                  <c:v>Klaipėdos rajono</c:v>
                </c:pt>
                <c:pt idx="21">
                  <c:v>Kretingos rajono</c:v>
                </c:pt>
                <c:pt idx="22">
                  <c:v>Kupiškio rajono </c:v>
                </c:pt>
                <c:pt idx="23">
                  <c:v>Lazdijų rajono    </c:v>
                </c:pt>
                <c:pt idx="24">
                  <c:v>Marijampolės </c:v>
                </c:pt>
                <c:pt idx="25">
                  <c:v>Mažeikių rajono </c:v>
                </c:pt>
                <c:pt idx="26">
                  <c:v>Molėtų rajono </c:v>
                </c:pt>
                <c:pt idx="27">
                  <c:v>Neringos </c:v>
                </c:pt>
                <c:pt idx="28">
                  <c:v>Pagėgių </c:v>
                </c:pt>
                <c:pt idx="29">
                  <c:v>Pakruojo rajono </c:v>
                </c:pt>
              </c:strCache>
            </c:strRef>
          </c:cat>
          <c:val>
            <c:numRef>
              <c:f>Sheet2!$Q$6:$Q$35</c:f>
              <c:numCache>
                <c:formatCode>#,##0.00</c:formatCode>
                <c:ptCount val="30"/>
                <c:pt idx="0">
                  <c:v>0</c:v>
                </c:pt>
                <c:pt idx="1">
                  <c:v>0</c:v>
                </c:pt>
                <c:pt idx="2">
                  <c:v>0</c:v>
                </c:pt>
                <c:pt idx="3">
                  <c:v>0</c:v>
                </c:pt>
                <c:pt idx="4">
                  <c:v>0</c:v>
                </c:pt>
                <c:pt idx="5">
                  <c:v>0</c:v>
                </c:pt>
                <c:pt idx="6">
                  <c:v>0</c:v>
                </c:pt>
                <c:pt idx="7">
                  <c:v>0</c:v>
                </c:pt>
                <c:pt idx="8">
                  <c:v>0</c:v>
                </c:pt>
                <c:pt idx="9">
                  <c:v>0</c:v>
                </c:pt>
                <c:pt idx="10">
                  <c:v>4420</c:v>
                </c:pt>
                <c:pt idx="11">
                  <c:v>67.19</c:v>
                </c:pt>
                <c:pt idx="12">
                  <c:v>1340</c:v>
                </c:pt>
                <c:pt idx="13">
                  <c:v>0</c:v>
                </c:pt>
                <c:pt idx="14">
                  <c:v>13628.49</c:v>
                </c:pt>
                <c:pt idx="15">
                  <c:v>0</c:v>
                </c:pt>
                <c:pt idx="16">
                  <c:v>0</c:v>
                </c:pt>
                <c:pt idx="17">
                  <c:v>0</c:v>
                </c:pt>
                <c:pt idx="18">
                  <c:v>0</c:v>
                </c:pt>
                <c:pt idx="19">
                  <c:v>0</c:v>
                </c:pt>
                <c:pt idx="20">
                  <c:v>17872</c:v>
                </c:pt>
                <c:pt idx="21">
                  <c:v>0</c:v>
                </c:pt>
                <c:pt idx="22">
                  <c:v>0</c:v>
                </c:pt>
                <c:pt idx="23">
                  <c:v>0</c:v>
                </c:pt>
                <c:pt idx="24">
                  <c:v>1000</c:v>
                </c:pt>
                <c:pt idx="25">
                  <c:v>0</c:v>
                </c:pt>
                <c:pt idx="26">
                  <c:v>0</c:v>
                </c:pt>
                <c:pt idx="27">
                  <c:v>0</c:v>
                </c:pt>
                <c:pt idx="28">
                  <c:v>0</c:v>
                </c:pt>
                <c:pt idx="29">
                  <c:v>0</c:v>
                </c:pt>
              </c:numCache>
            </c:numRef>
          </c:val>
          <c:extLst>
            <c:ext xmlns:c16="http://schemas.microsoft.com/office/drawing/2014/chart" uri="{C3380CC4-5D6E-409C-BE32-E72D297353CC}">
              <c16:uniqueId val="{00000006-AE14-4420-85FD-5623C517D424}"/>
            </c:ext>
          </c:extLst>
        </c:ser>
        <c:dLbls>
          <c:showLegendKey val="0"/>
          <c:showVal val="0"/>
          <c:showCatName val="0"/>
          <c:showSerName val="0"/>
          <c:showPercent val="0"/>
          <c:showBubbleSize val="0"/>
        </c:dLbls>
        <c:gapWidth val="150"/>
        <c:shape val="cylinder"/>
        <c:axId val="98596736"/>
        <c:axId val="98598272"/>
        <c:axId val="0"/>
      </c:bar3DChart>
      <c:catAx>
        <c:axId val="98596736"/>
        <c:scaling>
          <c:orientation val="minMax"/>
        </c:scaling>
        <c:delete val="0"/>
        <c:axPos val="b"/>
        <c:numFmt formatCode="General" sourceLinked="0"/>
        <c:majorTickMark val="out"/>
        <c:minorTickMark val="none"/>
        <c:tickLblPos val="nextTo"/>
        <c:txPr>
          <a:bodyPr/>
          <a:lstStyle/>
          <a:p>
            <a:pPr>
              <a:defRPr sz="960"/>
            </a:pPr>
            <a:endParaRPr lang="lt-LT"/>
          </a:p>
        </c:txPr>
        <c:crossAx val="98598272"/>
        <c:crosses val="autoZero"/>
        <c:auto val="1"/>
        <c:lblAlgn val="ctr"/>
        <c:lblOffset val="100"/>
        <c:noMultiLvlLbl val="0"/>
      </c:catAx>
      <c:valAx>
        <c:axId val="98598272"/>
        <c:scaling>
          <c:orientation val="minMax"/>
        </c:scaling>
        <c:delete val="0"/>
        <c:axPos val="l"/>
        <c:majorGridlines/>
        <c:numFmt formatCode="0%" sourceLinked="1"/>
        <c:majorTickMark val="out"/>
        <c:minorTickMark val="none"/>
        <c:tickLblPos val="nextTo"/>
        <c:crossAx val="98596736"/>
        <c:crosses val="autoZero"/>
        <c:crossBetween val="between"/>
      </c:valAx>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c:style val="2"/>
  <c:chart>
    <c:autoTitleDeleted val="0"/>
    <c:view3D>
      <c:rotX val="15"/>
      <c:rotY val="20"/>
      <c:rAngAx val="1"/>
    </c:view3D>
    <c:floor>
      <c:thickness val="0"/>
    </c:floor>
    <c:sideWall>
      <c:thickness val="0"/>
    </c:sideWall>
    <c:backWall>
      <c:thickness val="0"/>
    </c:backWall>
    <c:plotArea>
      <c:layout/>
      <c:bar3DChart>
        <c:barDir val="col"/>
        <c:grouping val="percentStacked"/>
        <c:varyColors val="0"/>
        <c:ser>
          <c:idx val="0"/>
          <c:order val="0"/>
          <c:tx>
            <c:strRef>
              <c:f>Sheet2!$K$36</c:f>
              <c:strCache>
                <c:ptCount val="1"/>
                <c:pt idx="0">
                  <c:v>Pastatai/statiniai</c:v>
                </c:pt>
              </c:strCache>
            </c:strRef>
          </c:tx>
          <c:invertIfNegative val="0"/>
          <c:cat>
            <c:strRef>
              <c:f>Sheet2!$J$37:$J$66</c:f>
              <c:strCache>
                <c:ptCount val="30"/>
                <c:pt idx="0">
                  <c:v>Palangos miesto</c:v>
                </c:pt>
                <c:pt idx="1">
                  <c:v>Panevėžio miesto </c:v>
                </c:pt>
                <c:pt idx="2">
                  <c:v>Panevėžio rajono</c:v>
                </c:pt>
                <c:pt idx="3">
                  <c:v>Pasvalio rajono</c:v>
                </c:pt>
                <c:pt idx="4">
                  <c:v>Plungės rajono</c:v>
                </c:pt>
                <c:pt idx="5">
                  <c:v>Prienų rajono</c:v>
                </c:pt>
                <c:pt idx="6">
                  <c:v>Radviliškio rajono</c:v>
                </c:pt>
                <c:pt idx="7">
                  <c:v>Raseinių rajono</c:v>
                </c:pt>
                <c:pt idx="8">
                  <c:v>Rietavo </c:v>
                </c:pt>
                <c:pt idx="9">
                  <c:v>Rokiškio rajono</c:v>
                </c:pt>
                <c:pt idx="10">
                  <c:v>Skuodo rajono</c:v>
                </c:pt>
                <c:pt idx="11">
                  <c:v>Šakių rajono </c:v>
                </c:pt>
                <c:pt idx="12">
                  <c:v>Šalčininkų rajono </c:v>
                </c:pt>
                <c:pt idx="13">
                  <c:v>Šiaulių miesto </c:v>
                </c:pt>
                <c:pt idx="14">
                  <c:v>Šiaulių rajono </c:v>
                </c:pt>
                <c:pt idx="15">
                  <c:v>Šilalės rajono </c:v>
                </c:pt>
                <c:pt idx="16">
                  <c:v>Šilutės rajono </c:v>
                </c:pt>
                <c:pt idx="17">
                  <c:v>Širvintų rajono </c:v>
                </c:pt>
                <c:pt idx="18">
                  <c:v>Švenčionių rajono</c:v>
                </c:pt>
                <c:pt idx="19">
                  <c:v>Tauragės rajono </c:v>
                </c:pt>
                <c:pt idx="20">
                  <c:v>Telšių rajono</c:v>
                </c:pt>
                <c:pt idx="21">
                  <c:v>Trakų rajono</c:v>
                </c:pt>
                <c:pt idx="22">
                  <c:v>Ukmergės rajono </c:v>
                </c:pt>
                <c:pt idx="23">
                  <c:v>Utenos rajono </c:v>
                </c:pt>
                <c:pt idx="24">
                  <c:v>Varėnos rajono</c:v>
                </c:pt>
                <c:pt idx="25">
                  <c:v>Vilkaviškio rajono</c:v>
                </c:pt>
                <c:pt idx="26">
                  <c:v>Vilniaus miesto</c:v>
                </c:pt>
                <c:pt idx="27">
                  <c:v>Vilniaus rajono</c:v>
                </c:pt>
                <c:pt idx="28">
                  <c:v>Visagino </c:v>
                </c:pt>
                <c:pt idx="29">
                  <c:v>Zarasų rajono</c:v>
                </c:pt>
              </c:strCache>
            </c:strRef>
          </c:cat>
          <c:val>
            <c:numRef>
              <c:f>Sheet2!$K$37:$K$66</c:f>
              <c:numCache>
                <c:formatCode>#,##0.00</c:formatCode>
                <c:ptCount val="30"/>
                <c:pt idx="0">
                  <c:v>149007.57</c:v>
                </c:pt>
                <c:pt idx="1">
                  <c:v>40690.840000000011</c:v>
                </c:pt>
                <c:pt idx="2">
                  <c:v>0</c:v>
                </c:pt>
                <c:pt idx="3">
                  <c:v>20400</c:v>
                </c:pt>
                <c:pt idx="4">
                  <c:v>0</c:v>
                </c:pt>
                <c:pt idx="5">
                  <c:v>0</c:v>
                </c:pt>
                <c:pt idx="6">
                  <c:v>25000</c:v>
                </c:pt>
                <c:pt idx="7">
                  <c:v>7000</c:v>
                </c:pt>
                <c:pt idx="8">
                  <c:v>8000</c:v>
                </c:pt>
                <c:pt idx="9">
                  <c:v>0</c:v>
                </c:pt>
                <c:pt idx="10">
                  <c:v>280</c:v>
                </c:pt>
                <c:pt idx="11">
                  <c:v>0</c:v>
                </c:pt>
                <c:pt idx="12">
                  <c:v>0</c:v>
                </c:pt>
                <c:pt idx="13">
                  <c:v>57650</c:v>
                </c:pt>
                <c:pt idx="14">
                  <c:v>0</c:v>
                </c:pt>
                <c:pt idx="15">
                  <c:v>0</c:v>
                </c:pt>
                <c:pt idx="16">
                  <c:v>0</c:v>
                </c:pt>
                <c:pt idx="17">
                  <c:v>0</c:v>
                </c:pt>
                <c:pt idx="18">
                  <c:v>0</c:v>
                </c:pt>
                <c:pt idx="19">
                  <c:v>9908.9</c:v>
                </c:pt>
                <c:pt idx="20">
                  <c:v>0</c:v>
                </c:pt>
                <c:pt idx="21">
                  <c:v>0</c:v>
                </c:pt>
                <c:pt idx="22">
                  <c:v>500</c:v>
                </c:pt>
                <c:pt idx="23">
                  <c:v>0</c:v>
                </c:pt>
                <c:pt idx="24">
                  <c:v>0</c:v>
                </c:pt>
                <c:pt idx="25">
                  <c:v>1500</c:v>
                </c:pt>
                <c:pt idx="26">
                  <c:v>239184.58</c:v>
                </c:pt>
                <c:pt idx="27">
                  <c:v>27000</c:v>
                </c:pt>
                <c:pt idx="28">
                  <c:v>0</c:v>
                </c:pt>
                <c:pt idx="29">
                  <c:v>0</c:v>
                </c:pt>
              </c:numCache>
            </c:numRef>
          </c:val>
          <c:extLst>
            <c:ext xmlns:c16="http://schemas.microsoft.com/office/drawing/2014/chart" uri="{C3380CC4-5D6E-409C-BE32-E72D297353CC}">
              <c16:uniqueId val="{00000000-654B-4A6E-ADEA-4190D22E1E23}"/>
            </c:ext>
          </c:extLst>
        </c:ser>
        <c:ser>
          <c:idx val="1"/>
          <c:order val="1"/>
          <c:tx>
            <c:strRef>
              <c:f>Sheet2!$L$36</c:f>
              <c:strCache>
                <c:ptCount val="1"/>
                <c:pt idx="0">
                  <c:v>Miestų (istorinės) dalys</c:v>
                </c:pt>
              </c:strCache>
            </c:strRef>
          </c:tx>
          <c:invertIfNegative val="0"/>
          <c:cat>
            <c:strRef>
              <c:f>Sheet2!$J$37:$J$66</c:f>
              <c:strCache>
                <c:ptCount val="30"/>
                <c:pt idx="0">
                  <c:v>Palangos miesto</c:v>
                </c:pt>
                <c:pt idx="1">
                  <c:v>Panevėžio miesto </c:v>
                </c:pt>
                <c:pt idx="2">
                  <c:v>Panevėžio rajono</c:v>
                </c:pt>
                <c:pt idx="3">
                  <c:v>Pasvalio rajono</c:v>
                </c:pt>
                <c:pt idx="4">
                  <c:v>Plungės rajono</c:v>
                </c:pt>
                <c:pt idx="5">
                  <c:v>Prienų rajono</c:v>
                </c:pt>
                <c:pt idx="6">
                  <c:v>Radviliškio rajono</c:v>
                </c:pt>
                <c:pt idx="7">
                  <c:v>Raseinių rajono</c:v>
                </c:pt>
                <c:pt idx="8">
                  <c:v>Rietavo </c:v>
                </c:pt>
                <c:pt idx="9">
                  <c:v>Rokiškio rajono</c:v>
                </c:pt>
                <c:pt idx="10">
                  <c:v>Skuodo rajono</c:v>
                </c:pt>
                <c:pt idx="11">
                  <c:v>Šakių rajono </c:v>
                </c:pt>
                <c:pt idx="12">
                  <c:v>Šalčininkų rajono </c:v>
                </c:pt>
                <c:pt idx="13">
                  <c:v>Šiaulių miesto </c:v>
                </c:pt>
                <c:pt idx="14">
                  <c:v>Šiaulių rajono </c:v>
                </c:pt>
                <c:pt idx="15">
                  <c:v>Šilalės rajono </c:v>
                </c:pt>
                <c:pt idx="16">
                  <c:v>Šilutės rajono </c:v>
                </c:pt>
                <c:pt idx="17">
                  <c:v>Širvintų rajono </c:v>
                </c:pt>
                <c:pt idx="18">
                  <c:v>Švenčionių rajono</c:v>
                </c:pt>
                <c:pt idx="19">
                  <c:v>Tauragės rajono </c:v>
                </c:pt>
                <c:pt idx="20">
                  <c:v>Telšių rajono</c:v>
                </c:pt>
                <c:pt idx="21">
                  <c:v>Trakų rajono</c:v>
                </c:pt>
                <c:pt idx="22">
                  <c:v>Ukmergės rajono </c:v>
                </c:pt>
                <c:pt idx="23">
                  <c:v>Utenos rajono </c:v>
                </c:pt>
                <c:pt idx="24">
                  <c:v>Varėnos rajono</c:v>
                </c:pt>
                <c:pt idx="25">
                  <c:v>Vilkaviškio rajono</c:v>
                </c:pt>
                <c:pt idx="26">
                  <c:v>Vilniaus miesto</c:v>
                </c:pt>
                <c:pt idx="27">
                  <c:v>Vilniaus rajono</c:v>
                </c:pt>
                <c:pt idx="28">
                  <c:v>Visagino </c:v>
                </c:pt>
                <c:pt idx="29">
                  <c:v>Zarasų rajono</c:v>
                </c:pt>
              </c:strCache>
            </c:strRef>
          </c:cat>
          <c:val>
            <c:numRef>
              <c:f>Sheet2!$L$37:$L$66</c:f>
              <c:numCache>
                <c:formatCode>#,##0.00</c:formatCode>
                <c:ptCount val="3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3300</c:v>
                </c:pt>
                <c:pt idx="17">
                  <c:v>0</c:v>
                </c:pt>
                <c:pt idx="18">
                  <c:v>0</c:v>
                </c:pt>
                <c:pt idx="19">
                  <c:v>0</c:v>
                </c:pt>
                <c:pt idx="20">
                  <c:v>0</c:v>
                </c:pt>
                <c:pt idx="21">
                  <c:v>0</c:v>
                </c:pt>
                <c:pt idx="22">
                  <c:v>0</c:v>
                </c:pt>
                <c:pt idx="23">
                  <c:v>0</c:v>
                </c:pt>
                <c:pt idx="24">
                  <c:v>0</c:v>
                </c:pt>
                <c:pt idx="25">
                  <c:v>0</c:v>
                </c:pt>
                <c:pt idx="26">
                  <c:v>65884.69</c:v>
                </c:pt>
                <c:pt idx="27">
                  <c:v>0</c:v>
                </c:pt>
                <c:pt idx="28">
                  <c:v>0</c:v>
                </c:pt>
                <c:pt idx="29">
                  <c:v>0</c:v>
                </c:pt>
              </c:numCache>
            </c:numRef>
          </c:val>
          <c:extLst>
            <c:ext xmlns:c16="http://schemas.microsoft.com/office/drawing/2014/chart" uri="{C3380CC4-5D6E-409C-BE32-E72D297353CC}">
              <c16:uniqueId val="{00000001-654B-4A6E-ADEA-4190D22E1E23}"/>
            </c:ext>
          </c:extLst>
        </c:ser>
        <c:ser>
          <c:idx val="2"/>
          <c:order val="2"/>
          <c:tx>
            <c:strRef>
              <c:f>Sheet2!$M$36</c:f>
              <c:strCache>
                <c:ptCount val="1"/>
                <c:pt idx="0">
                  <c:v>Archeologiniai objektai</c:v>
                </c:pt>
              </c:strCache>
            </c:strRef>
          </c:tx>
          <c:invertIfNegative val="0"/>
          <c:cat>
            <c:strRef>
              <c:f>Sheet2!$J$37:$J$66</c:f>
              <c:strCache>
                <c:ptCount val="30"/>
                <c:pt idx="0">
                  <c:v>Palangos miesto</c:v>
                </c:pt>
                <c:pt idx="1">
                  <c:v>Panevėžio miesto </c:v>
                </c:pt>
                <c:pt idx="2">
                  <c:v>Panevėžio rajono</c:v>
                </c:pt>
                <c:pt idx="3">
                  <c:v>Pasvalio rajono</c:v>
                </c:pt>
                <c:pt idx="4">
                  <c:v>Plungės rajono</c:v>
                </c:pt>
                <c:pt idx="5">
                  <c:v>Prienų rajono</c:v>
                </c:pt>
                <c:pt idx="6">
                  <c:v>Radviliškio rajono</c:v>
                </c:pt>
                <c:pt idx="7">
                  <c:v>Raseinių rajono</c:v>
                </c:pt>
                <c:pt idx="8">
                  <c:v>Rietavo </c:v>
                </c:pt>
                <c:pt idx="9">
                  <c:v>Rokiškio rajono</c:v>
                </c:pt>
                <c:pt idx="10">
                  <c:v>Skuodo rajono</c:v>
                </c:pt>
                <c:pt idx="11">
                  <c:v>Šakių rajono </c:v>
                </c:pt>
                <c:pt idx="12">
                  <c:v>Šalčininkų rajono </c:v>
                </c:pt>
                <c:pt idx="13">
                  <c:v>Šiaulių miesto </c:v>
                </c:pt>
                <c:pt idx="14">
                  <c:v>Šiaulių rajono </c:v>
                </c:pt>
                <c:pt idx="15">
                  <c:v>Šilalės rajono </c:v>
                </c:pt>
                <c:pt idx="16">
                  <c:v>Šilutės rajono </c:v>
                </c:pt>
                <c:pt idx="17">
                  <c:v>Širvintų rajono </c:v>
                </c:pt>
                <c:pt idx="18">
                  <c:v>Švenčionių rajono</c:v>
                </c:pt>
                <c:pt idx="19">
                  <c:v>Tauragės rajono </c:v>
                </c:pt>
                <c:pt idx="20">
                  <c:v>Telšių rajono</c:v>
                </c:pt>
                <c:pt idx="21">
                  <c:v>Trakų rajono</c:v>
                </c:pt>
                <c:pt idx="22">
                  <c:v>Ukmergės rajono </c:v>
                </c:pt>
                <c:pt idx="23">
                  <c:v>Utenos rajono </c:v>
                </c:pt>
                <c:pt idx="24">
                  <c:v>Varėnos rajono</c:v>
                </c:pt>
                <c:pt idx="25">
                  <c:v>Vilkaviškio rajono</c:v>
                </c:pt>
                <c:pt idx="26">
                  <c:v>Vilniaus miesto</c:v>
                </c:pt>
                <c:pt idx="27">
                  <c:v>Vilniaus rajono</c:v>
                </c:pt>
                <c:pt idx="28">
                  <c:v>Visagino </c:v>
                </c:pt>
                <c:pt idx="29">
                  <c:v>Zarasų rajono</c:v>
                </c:pt>
              </c:strCache>
            </c:strRef>
          </c:cat>
          <c:val>
            <c:numRef>
              <c:f>Sheet2!$M$37:$M$66</c:f>
              <c:numCache>
                <c:formatCode>#,##0.00</c:formatCode>
                <c:ptCount val="30"/>
                <c:pt idx="0">
                  <c:v>0</c:v>
                </c:pt>
                <c:pt idx="1">
                  <c:v>0</c:v>
                </c:pt>
                <c:pt idx="2">
                  <c:v>677.6</c:v>
                </c:pt>
                <c:pt idx="3">
                  <c:v>1800</c:v>
                </c:pt>
                <c:pt idx="4">
                  <c:v>1654.6399999999999</c:v>
                </c:pt>
                <c:pt idx="5">
                  <c:v>316.02</c:v>
                </c:pt>
                <c:pt idx="6">
                  <c:v>300</c:v>
                </c:pt>
                <c:pt idx="7">
                  <c:v>15110</c:v>
                </c:pt>
                <c:pt idx="8">
                  <c:v>0</c:v>
                </c:pt>
                <c:pt idx="9">
                  <c:v>0</c:v>
                </c:pt>
                <c:pt idx="10">
                  <c:v>870</c:v>
                </c:pt>
                <c:pt idx="11">
                  <c:v>3810</c:v>
                </c:pt>
                <c:pt idx="12">
                  <c:v>0</c:v>
                </c:pt>
                <c:pt idx="13">
                  <c:v>15000</c:v>
                </c:pt>
                <c:pt idx="14">
                  <c:v>21100</c:v>
                </c:pt>
                <c:pt idx="15">
                  <c:v>7165</c:v>
                </c:pt>
                <c:pt idx="16">
                  <c:v>0</c:v>
                </c:pt>
                <c:pt idx="17">
                  <c:v>398</c:v>
                </c:pt>
                <c:pt idx="18">
                  <c:v>0</c:v>
                </c:pt>
                <c:pt idx="19">
                  <c:v>1870</c:v>
                </c:pt>
                <c:pt idx="20">
                  <c:v>2500</c:v>
                </c:pt>
                <c:pt idx="21">
                  <c:v>0</c:v>
                </c:pt>
                <c:pt idx="22">
                  <c:v>0</c:v>
                </c:pt>
                <c:pt idx="23">
                  <c:v>11000</c:v>
                </c:pt>
                <c:pt idx="24">
                  <c:v>6106.24</c:v>
                </c:pt>
                <c:pt idx="25">
                  <c:v>0</c:v>
                </c:pt>
                <c:pt idx="26">
                  <c:v>0</c:v>
                </c:pt>
                <c:pt idx="27">
                  <c:v>0</c:v>
                </c:pt>
                <c:pt idx="28">
                  <c:v>0</c:v>
                </c:pt>
                <c:pt idx="29">
                  <c:v>0</c:v>
                </c:pt>
              </c:numCache>
            </c:numRef>
          </c:val>
          <c:extLst>
            <c:ext xmlns:c16="http://schemas.microsoft.com/office/drawing/2014/chart" uri="{C3380CC4-5D6E-409C-BE32-E72D297353CC}">
              <c16:uniqueId val="{00000002-654B-4A6E-ADEA-4190D22E1E23}"/>
            </c:ext>
          </c:extLst>
        </c:ser>
        <c:ser>
          <c:idx val="3"/>
          <c:order val="3"/>
          <c:tx>
            <c:strRef>
              <c:f>Sheet2!$N$36</c:f>
              <c:strCache>
                <c:ptCount val="1"/>
                <c:pt idx="0">
                  <c:v>Sakraliniai objektai</c:v>
                </c:pt>
              </c:strCache>
            </c:strRef>
          </c:tx>
          <c:invertIfNegative val="0"/>
          <c:cat>
            <c:strRef>
              <c:f>Sheet2!$J$37:$J$66</c:f>
              <c:strCache>
                <c:ptCount val="30"/>
                <c:pt idx="0">
                  <c:v>Palangos miesto</c:v>
                </c:pt>
                <c:pt idx="1">
                  <c:v>Panevėžio miesto </c:v>
                </c:pt>
                <c:pt idx="2">
                  <c:v>Panevėžio rajono</c:v>
                </c:pt>
                <c:pt idx="3">
                  <c:v>Pasvalio rajono</c:v>
                </c:pt>
                <c:pt idx="4">
                  <c:v>Plungės rajono</c:v>
                </c:pt>
                <c:pt idx="5">
                  <c:v>Prienų rajono</c:v>
                </c:pt>
                <c:pt idx="6">
                  <c:v>Radviliškio rajono</c:v>
                </c:pt>
                <c:pt idx="7">
                  <c:v>Raseinių rajono</c:v>
                </c:pt>
                <c:pt idx="8">
                  <c:v>Rietavo </c:v>
                </c:pt>
                <c:pt idx="9">
                  <c:v>Rokiškio rajono</c:v>
                </c:pt>
                <c:pt idx="10">
                  <c:v>Skuodo rajono</c:v>
                </c:pt>
                <c:pt idx="11">
                  <c:v>Šakių rajono </c:v>
                </c:pt>
                <c:pt idx="12">
                  <c:v>Šalčininkų rajono </c:v>
                </c:pt>
                <c:pt idx="13">
                  <c:v>Šiaulių miesto </c:v>
                </c:pt>
                <c:pt idx="14">
                  <c:v>Šiaulių rajono </c:v>
                </c:pt>
                <c:pt idx="15">
                  <c:v>Šilalės rajono </c:v>
                </c:pt>
                <c:pt idx="16">
                  <c:v>Šilutės rajono </c:v>
                </c:pt>
                <c:pt idx="17">
                  <c:v>Širvintų rajono </c:v>
                </c:pt>
                <c:pt idx="18">
                  <c:v>Švenčionių rajono</c:v>
                </c:pt>
                <c:pt idx="19">
                  <c:v>Tauragės rajono </c:v>
                </c:pt>
                <c:pt idx="20">
                  <c:v>Telšių rajono</c:v>
                </c:pt>
                <c:pt idx="21">
                  <c:v>Trakų rajono</c:v>
                </c:pt>
                <c:pt idx="22">
                  <c:v>Ukmergės rajono </c:v>
                </c:pt>
                <c:pt idx="23">
                  <c:v>Utenos rajono </c:v>
                </c:pt>
                <c:pt idx="24">
                  <c:v>Varėnos rajono</c:v>
                </c:pt>
                <c:pt idx="25">
                  <c:v>Vilkaviškio rajono</c:v>
                </c:pt>
                <c:pt idx="26">
                  <c:v>Vilniaus miesto</c:v>
                </c:pt>
                <c:pt idx="27">
                  <c:v>Vilniaus rajono</c:v>
                </c:pt>
                <c:pt idx="28">
                  <c:v>Visagino </c:v>
                </c:pt>
                <c:pt idx="29">
                  <c:v>Zarasų rajono</c:v>
                </c:pt>
              </c:strCache>
            </c:strRef>
          </c:cat>
          <c:val>
            <c:numRef>
              <c:f>Sheet2!$N$37:$N$66</c:f>
              <c:numCache>
                <c:formatCode>#,##0.00</c:formatCode>
                <c:ptCount val="30"/>
                <c:pt idx="0">
                  <c:v>7032</c:v>
                </c:pt>
                <c:pt idx="1">
                  <c:v>0</c:v>
                </c:pt>
                <c:pt idx="2">
                  <c:v>0</c:v>
                </c:pt>
                <c:pt idx="3">
                  <c:v>0</c:v>
                </c:pt>
                <c:pt idx="4">
                  <c:v>6460</c:v>
                </c:pt>
                <c:pt idx="5">
                  <c:v>0</c:v>
                </c:pt>
                <c:pt idx="6">
                  <c:v>3000</c:v>
                </c:pt>
                <c:pt idx="7">
                  <c:v>32020</c:v>
                </c:pt>
                <c:pt idx="8">
                  <c:v>4298.3200000000015</c:v>
                </c:pt>
                <c:pt idx="9">
                  <c:v>5800</c:v>
                </c:pt>
                <c:pt idx="10">
                  <c:v>6740</c:v>
                </c:pt>
                <c:pt idx="11">
                  <c:v>0</c:v>
                </c:pt>
                <c:pt idx="12">
                  <c:v>0</c:v>
                </c:pt>
                <c:pt idx="13">
                  <c:v>0</c:v>
                </c:pt>
                <c:pt idx="14">
                  <c:v>2800</c:v>
                </c:pt>
                <c:pt idx="15">
                  <c:v>12793</c:v>
                </c:pt>
                <c:pt idx="16">
                  <c:v>0</c:v>
                </c:pt>
                <c:pt idx="17">
                  <c:v>1400</c:v>
                </c:pt>
                <c:pt idx="18">
                  <c:v>13483</c:v>
                </c:pt>
                <c:pt idx="19">
                  <c:v>2550</c:v>
                </c:pt>
                <c:pt idx="20">
                  <c:v>18300</c:v>
                </c:pt>
                <c:pt idx="21">
                  <c:v>11000</c:v>
                </c:pt>
                <c:pt idx="22">
                  <c:v>7395</c:v>
                </c:pt>
                <c:pt idx="23">
                  <c:v>0</c:v>
                </c:pt>
                <c:pt idx="24">
                  <c:v>0</c:v>
                </c:pt>
                <c:pt idx="25">
                  <c:v>0</c:v>
                </c:pt>
                <c:pt idx="26">
                  <c:v>5245.83</c:v>
                </c:pt>
                <c:pt idx="27">
                  <c:v>7000</c:v>
                </c:pt>
                <c:pt idx="28">
                  <c:v>0</c:v>
                </c:pt>
                <c:pt idx="29">
                  <c:v>0</c:v>
                </c:pt>
              </c:numCache>
            </c:numRef>
          </c:val>
          <c:extLst>
            <c:ext xmlns:c16="http://schemas.microsoft.com/office/drawing/2014/chart" uri="{C3380CC4-5D6E-409C-BE32-E72D297353CC}">
              <c16:uniqueId val="{00000003-654B-4A6E-ADEA-4190D22E1E23}"/>
            </c:ext>
          </c:extLst>
        </c:ser>
        <c:ser>
          <c:idx val="4"/>
          <c:order val="4"/>
          <c:tx>
            <c:strRef>
              <c:f>Sheet2!$O$36</c:f>
              <c:strCache>
                <c:ptCount val="1"/>
                <c:pt idx="0">
                  <c:v>Dvarai</c:v>
                </c:pt>
              </c:strCache>
            </c:strRef>
          </c:tx>
          <c:invertIfNegative val="0"/>
          <c:cat>
            <c:strRef>
              <c:f>Sheet2!$J$37:$J$66</c:f>
              <c:strCache>
                <c:ptCount val="30"/>
                <c:pt idx="0">
                  <c:v>Palangos miesto</c:v>
                </c:pt>
                <c:pt idx="1">
                  <c:v>Panevėžio miesto </c:v>
                </c:pt>
                <c:pt idx="2">
                  <c:v>Panevėžio rajono</c:v>
                </c:pt>
                <c:pt idx="3">
                  <c:v>Pasvalio rajono</c:v>
                </c:pt>
                <c:pt idx="4">
                  <c:v>Plungės rajono</c:v>
                </c:pt>
                <c:pt idx="5">
                  <c:v>Prienų rajono</c:v>
                </c:pt>
                <c:pt idx="6">
                  <c:v>Radviliškio rajono</c:v>
                </c:pt>
                <c:pt idx="7">
                  <c:v>Raseinių rajono</c:v>
                </c:pt>
                <c:pt idx="8">
                  <c:v>Rietavo </c:v>
                </c:pt>
                <c:pt idx="9">
                  <c:v>Rokiškio rajono</c:v>
                </c:pt>
                <c:pt idx="10">
                  <c:v>Skuodo rajono</c:v>
                </c:pt>
                <c:pt idx="11">
                  <c:v>Šakių rajono </c:v>
                </c:pt>
                <c:pt idx="12">
                  <c:v>Šalčininkų rajono </c:v>
                </c:pt>
                <c:pt idx="13">
                  <c:v>Šiaulių miesto </c:v>
                </c:pt>
                <c:pt idx="14">
                  <c:v>Šiaulių rajono </c:v>
                </c:pt>
                <c:pt idx="15">
                  <c:v>Šilalės rajono </c:v>
                </c:pt>
                <c:pt idx="16">
                  <c:v>Šilutės rajono </c:v>
                </c:pt>
                <c:pt idx="17">
                  <c:v>Širvintų rajono </c:v>
                </c:pt>
                <c:pt idx="18">
                  <c:v>Švenčionių rajono</c:v>
                </c:pt>
                <c:pt idx="19">
                  <c:v>Tauragės rajono </c:v>
                </c:pt>
                <c:pt idx="20">
                  <c:v>Telšių rajono</c:v>
                </c:pt>
                <c:pt idx="21">
                  <c:v>Trakų rajono</c:v>
                </c:pt>
                <c:pt idx="22">
                  <c:v>Ukmergės rajono </c:v>
                </c:pt>
                <c:pt idx="23">
                  <c:v>Utenos rajono </c:v>
                </c:pt>
                <c:pt idx="24">
                  <c:v>Varėnos rajono</c:v>
                </c:pt>
                <c:pt idx="25">
                  <c:v>Vilkaviškio rajono</c:v>
                </c:pt>
                <c:pt idx="26">
                  <c:v>Vilniaus miesto</c:v>
                </c:pt>
                <c:pt idx="27">
                  <c:v>Vilniaus rajono</c:v>
                </c:pt>
                <c:pt idx="28">
                  <c:v>Visagino </c:v>
                </c:pt>
                <c:pt idx="29">
                  <c:v>Zarasų rajono</c:v>
                </c:pt>
              </c:strCache>
            </c:strRef>
          </c:cat>
          <c:val>
            <c:numRef>
              <c:f>Sheet2!$O$37:$O$66</c:f>
              <c:numCache>
                <c:formatCode>#,##0.00</c:formatCode>
                <c:ptCount val="30"/>
                <c:pt idx="0">
                  <c:v>0</c:v>
                </c:pt>
                <c:pt idx="1">
                  <c:v>0</c:v>
                </c:pt>
                <c:pt idx="2">
                  <c:v>0</c:v>
                </c:pt>
                <c:pt idx="3">
                  <c:v>3000</c:v>
                </c:pt>
                <c:pt idx="4">
                  <c:v>0</c:v>
                </c:pt>
                <c:pt idx="5">
                  <c:v>0</c:v>
                </c:pt>
                <c:pt idx="6">
                  <c:v>15700</c:v>
                </c:pt>
                <c:pt idx="7">
                  <c:v>0</c:v>
                </c:pt>
                <c:pt idx="8">
                  <c:v>3745.64</c:v>
                </c:pt>
                <c:pt idx="9">
                  <c:v>0</c:v>
                </c:pt>
                <c:pt idx="10">
                  <c:v>0</c:v>
                </c:pt>
                <c:pt idx="11">
                  <c:v>27447.1</c:v>
                </c:pt>
                <c:pt idx="12">
                  <c:v>7949.1200000000017</c:v>
                </c:pt>
                <c:pt idx="13">
                  <c:v>0</c:v>
                </c:pt>
                <c:pt idx="14">
                  <c:v>0</c:v>
                </c:pt>
                <c:pt idx="15">
                  <c:v>0</c:v>
                </c:pt>
                <c:pt idx="16">
                  <c:v>12100</c:v>
                </c:pt>
                <c:pt idx="17">
                  <c:v>0</c:v>
                </c:pt>
                <c:pt idx="18">
                  <c:v>3000</c:v>
                </c:pt>
                <c:pt idx="19">
                  <c:v>0</c:v>
                </c:pt>
                <c:pt idx="20">
                  <c:v>3500</c:v>
                </c:pt>
                <c:pt idx="21">
                  <c:v>0</c:v>
                </c:pt>
                <c:pt idx="22">
                  <c:v>500</c:v>
                </c:pt>
                <c:pt idx="23">
                  <c:v>0</c:v>
                </c:pt>
                <c:pt idx="24">
                  <c:v>0</c:v>
                </c:pt>
                <c:pt idx="25">
                  <c:v>2700</c:v>
                </c:pt>
                <c:pt idx="26">
                  <c:v>45569.16</c:v>
                </c:pt>
                <c:pt idx="27">
                  <c:v>0</c:v>
                </c:pt>
                <c:pt idx="28">
                  <c:v>0</c:v>
                </c:pt>
                <c:pt idx="29">
                  <c:v>0</c:v>
                </c:pt>
              </c:numCache>
            </c:numRef>
          </c:val>
          <c:extLst>
            <c:ext xmlns:c16="http://schemas.microsoft.com/office/drawing/2014/chart" uri="{C3380CC4-5D6E-409C-BE32-E72D297353CC}">
              <c16:uniqueId val="{00000004-654B-4A6E-ADEA-4190D22E1E23}"/>
            </c:ext>
          </c:extLst>
        </c:ser>
        <c:ser>
          <c:idx val="5"/>
          <c:order val="5"/>
          <c:tx>
            <c:strRef>
              <c:f>Sheet2!$P$36</c:f>
              <c:strCache>
                <c:ptCount val="1"/>
                <c:pt idx="0">
                  <c:v>Kapinės (laidojimo ir žudynių vietos)</c:v>
                </c:pt>
              </c:strCache>
            </c:strRef>
          </c:tx>
          <c:invertIfNegative val="0"/>
          <c:cat>
            <c:strRef>
              <c:f>Sheet2!$J$37:$J$66</c:f>
              <c:strCache>
                <c:ptCount val="30"/>
                <c:pt idx="0">
                  <c:v>Palangos miesto</c:v>
                </c:pt>
                <c:pt idx="1">
                  <c:v>Panevėžio miesto </c:v>
                </c:pt>
                <c:pt idx="2">
                  <c:v>Panevėžio rajono</c:v>
                </c:pt>
                <c:pt idx="3">
                  <c:v>Pasvalio rajono</c:v>
                </c:pt>
                <c:pt idx="4">
                  <c:v>Plungės rajono</c:v>
                </c:pt>
                <c:pt idx="5">
                  <c:v>Prienų rajono</c:v>
                </c:pt>
                <c:pt idx="6">
                  <c:v>Radviliškio rajono</c:v>
                </c:pt>
                <c:pt idx="7">
                  <c:v>Raseinių rajono</c:v>
                </c:pt>
                <c:pt idx="8">
                  <c:v>Rietavo </c:v>
                </c:pt>
                <c:pt idx="9">
                  <c:v>Rokiškio rajono</c:v>
                </c:pt>
                <c:pt idx="10">
                  <c:v>Skuodo rajono</c:v>
                </c:pt>
                <c:pt idx="11">
                  <c:v>Šakių rajono </c:v>
                </c:pt>
                <c:pt idx="12">
                  <c:v>Šalčininkų rajono </c:v>
                </c:pt>
                <c:pt idx="13">
                  <c:v>Šiaulių miesto </c:v>
                </c:pt>
                <c:pt idx="14">
                  <c:v>Šiaulių rajono </c:v>
                </c:pt>
                <c:pt idx="15">
                  <c:v>Šilalės rajono </c:v>
                </c:pt>
                <c:pt idx="16">
                  <c:v>Šilutės rajono </c:v>
                </c:pt>
                <c:pt idx="17">
                  <c:v>Širvintų rajono </c:v>
                </c:pt>
                <c:pt idx="18">
                  <c:v>Švenčionių rajono</c:v>
                </c:pt>
                <c:pt idx="19">
                  <c:v>Tauragės rajono </c:v>
                </c:pt>
                <c:pt idx="20">
                  <c:v>Telšių rajono</c:v>
                </c:pt>
                <c:pt idx="21">
                  <c:v>Trakų rajono</c:v>
                </c:pt>
                <c:pt idx="22">
                  <c:v>Ukmergės rajono </c:v>
                </c:pt>
                <c:pt idx="23">
                  <c:v>Utenos rajono </c:v>
                </c:pt>
                <c:pt idx="24">
                  <c:v>Varėnos rajono</c:v>
                </c:pt>
                <c:pt idx="25">
                  <c:v>Vilkaviškio rajono</c:v>
                </c:pt>
                <c:pt idx="26">
                  <c:v>Vilniaus miesto</c:v>
                </c:pt>
                <c:pt idx="27">
                  <c:v>Vilniaus rajono</c:v>
                </c:pt>
                <c:pt idx="28">
                  <c:v>Visagino </c:v>
                </c:pt>
                <c:pt idx="29">
                  <c:v>Zarasų rajono</c:v>
                </c:pt>
              </c:strCache>
            </c:strRef>
          </c:cat>
          <c:val>
            <c:numRef>
              <c:f>Sheet2!$P$37:$P$66</c:f>
              <c:numCache>
                <c:formatCode>#,##0.00</c:formatCode>
                <c:ptCount val="30"/>
                <c:pt idx="0">
                  <c:v>1412.29</c:v>
                </c:pt>
                <c:pt idx="1">
                  <c:v>12750</c:v>
                </c:pt>
                <c:pt idx="2">
                  <c:v>2481.04</c:v>
                </c:pt>
                <c:pt idx="3">
                  <c:v>2500</c:v>
                </c:pt>
                <c:pt idx="4">
                  <c:v>2078.2199999999998</c:v>
                </c:pt>
                <c:pt idx="5">
                  <c:v>8411</c:v>
                </c:pt>
                <c:pt idx="6">
                  <c:v>18000</c:v>
                </c:pt>
                <c:pt idx="7">
                  <c:v>9170</c:v>
                </c:pt>
                <c:pt idx="8">
                  <c:v>0</c:v>
                </c:pt>
                <c:pt idx="9">
                  <c:v>250</c:v>
                </c:pt>
                <c:pt idx="10">
                  <c:v>4634</c:v>
                </c:pt>
                <c:pt idx="11">
                  <c:v>2205.5</c:v>
                </c:pt>
                <c:pt idx="12">
                  <c:v>0</c:v>
                </c:pt>
                <c:pt idx="13">
                  <c:v>3500</c:v>
                </c:pt>
                <c:pt idx="14">
                  <c:v>3730</c:v>
                </c:pt>
                <c:pt idx="15">
                  <c:v>0</c:v>
                </c:pt>
                <c:pt idx="16">
                  <c:v>4100</c:v>
                </c:pt>
                <c:pt idx="17">
                  <c:v>0</c:v>
                </c:pt>
                <c:pt idx="18">
                  <c:v>3527</c:v>
                </c:pt>
                <c:pt idx="19">
                  <c:v>5880</c:v>
                </c:pt>
                <c:pt idx="20">
                  <c:v>0</c:v>
                </c:pt>
                <c:pt idx="21">
                  <c:v>578</c:v>
                </c:pt>
                <c:pt idx="22">
                  <c:v>38948.69</c:v>
                </c:pt>
                <c:pt idx="23">
                  <c:v>18000</c:v>
                </c:pt>
                <c:pt idx="24">
                  <c:v>1048.6699999999998</c:v>
                </c:pt>
                <c:pt idx="25">
                  <c:v>0</c:v>
                </c:pt>
                <c:pt idx="26">
                  <c:v>161878.69</c:v>
                </c:pt>
                <c:pt idx="27">
                  <c:v>0</c:v>
                </c:pt>
                <c:pt idx="28">
                  <c:v>0</c:v>
                </c:pt>
                <c:pt idx="29">
                  <c:v>0</c:v>
                </c:pt>
              </c:numCache>
            </c:numRef>
          </c:val>
          <c:extLst>
            <c:ext xmlns:c16="http://schemas.microsoft.com/office/drawing/2014/chart" uri="{C3380CC4-5D6E-409C-BE32-E72D297353CC}">
              <c16:uniqueId val="{00000005-654B-4A6E-ADEA-4190D22E1E23}"/>
            </c:ext>
          </c:extLst>
        </c:ser>
        <c:ser>
          <c:idx val="6"/>
          <c:order val="6"/>
          <c:tx>
            <c:strRef>
              <c:f>Sheet2!$Q$36</c:f>
              <c:strCache>
                <c:ptCount val="1"/>
                <c:pt idx="0">
                  <c:v>Memorialiniai objektai</c:v>
                </c:pt>
              </c:strCache>
            </c:strRef>
          </c:tx>
          <c:invertIfNegative val="0"/>
          <c:cat>
            <c:strRef>
              <c:f>Sheet2!$J$37:$J$66</c:f>
              <c:strCache>
                <c:ptCount val="30"/>
                <c:pt idx="0">
                  <c:v>Palangos miesto</c:v>
                </c:pt>
                <c:pt idx="1">
                  <c:v>Panevėžio miesto </c:v>
                </c:pt>
                <c:pt idx="2">
                  <c:v>Panevėžio rajono</c:v>
                </c:pt>
                <c:pt idx="3">
                  <c:v>Pasvalio rajono</c:v>
                </c:pt>
                <c:pt idx="4">
                  <c:v>Plungės rajono</c:v>
                </c:pt>
                <c:pt idx="5">
                  <c:v>Prienų rajono</c:v>
                </c:pt>
                <c:pt idx="6">
                  <c:v>Radviliškio rajono</c:v>
                </c:pt>
                <c:pt idx="7">
                  <c:v>Raseinių rajono</c:v>
                </c:pt>
                <c:pt idx="8">
                  <c:v>Rietavo </c:v>
                </c:pt>
                <c:pt idx="9">
                  <c:v>Rokiškio rajono</c:v>
                </c:pt>
                <c:pt idx="10">
                  <c:v>Skuodo rajono</c:v>
                </c:pt>
                <c:pt idx="11">
                  <c:v>Šakių rajono </c:v>
                </c:pt>
                <c:pt idx="12">
                  <c:v>Šalčininkų rajono </c:v>
                </c:pt>
                <c:pt idx="13">
                  <c:v>Šiaulių miesto </c:v>
                </c:pt>
                <c:pt idx="14">
                  <c:v>Šiaulių rajono </c:v>
                </c:pt>
                <c:pt idx="15">
                  <c:v>Šilalės rajono </c:v>
                </c:pt>
                <c:pt idx="16">
                  <c:v>Šilutės rajono </c:v>
                </c:pt>
                <c:pt idx="17">
                  <c:v>Širvintų rajono </c:v>
                </c:pt>
                <c:pt idx="18">
                  <c:v>Švenčionių rajono</c:v>
                </c:pt>
                <c:pt idx="19">
                  <c:v>Tauragės rajono </c:v>
                </c:pt>
                <c:pt idx="20">
                  <c:v>Telšių rajono</c:v>
                </c:pt>
                <c:pt idx="21">
                  <c:v>Trakų rajono</c:v>
                </c:pt>
                <c:pt idx="22">
                  <c:v>Ukmergės rajono </c:v>
                </c:pt>
                <c:pt idx="23">
                  <c:v>Utenos rajono </c:v>
                </c:pt>
                <c:pt idx="24">
                  <c:v>Varėnos rajono</c:v>
                </c:pt>
                <c:pt idx="25">
                  <c:v>Vilkaviškio rajono</c:v>
                </c:pt>
                <c:pt idx="26">
                  <c:v>Vilniaus miesto</c:v>
                </c:pt>
                <c:pt idx="27">
                  <c:v>Vilniaus rajono</c:v>
                </c:pt>
                <c:pt idx="28">
                  <c:v>Visagino </c:v>
                </c:pt>
                <c:pt idx="29">
                  <c:v>Zarasų rajono</c:v>
                </c:pt>
              </c:strCache>
            </c:strRef>
          </c:cat>
          <c:val>
            <c:numRef>
              <c:f>Sheet2!$Q$37:$Q$66</c:f>
              <c:numCache>
                <c:formatCode>#,##0.00</c:formatCode>
                <c:ptCount val="30"/>
                <c:pt idx="0">
                  <c:v>0</c:v>
                </c:pt>
                <c:pt idx="1">
                  <c:v>4490</c:v>
                </c:pt>
                <c:pt idx="2">
                  <c:v>0</c:v>
                </c:pt>
                <c:pt idx="3">
                  <c:v>0</c:v>
                </c:pt>
                <c:pt idx="4">
                  <c:v>200</c:v>
                </c:pt>
                <c:pt idx="5">
                  <c:v>19074.259999999991</c:v>
                </c:pt>
                <c:pt idx="6">
                  <c:v>0</c:v>
                </c:pt>
                <c:pt idx="7">
                  <c:v>1860</c:v>
                </c:pt>
                <c:pt idx="8">
                  <c:v>0</c:v>
                </c:pt>
                <c:pt idx="9">
                  <c:v>2450</c:v>
                </c:pt>
                <c:pt idx="10">
                  <c:v>0</c:v>
                </c:pt>
                <c:pt idx="11">
                  <c:v>0</c:v>
                </c:pt>
                <c:pt idx="12">
                  <c:v>0</c:v>
                </c:pt>
                <c:pt idx="13">
                  <c:v>0</c:v>
                </c:pt>
                <c:pt idx="14">
                  <c:v>0</c:v>
                </c:pt>
                <c:pt idx="15">
                  <c:v>0</c:v>
                </c:pt>
                <c:pt idx="16">
                  <c:v>0</c:v>
                </c:pt>
                <c:pt idx="17">
                  <c:v>0</c:v>
                </c:pt>
                <c:pt idx="18">
                  <c:v>0</c:v>
                </c:pt>
                <c:pt idx="19">
                  <c:v>160</c:v>
                </c:pt>
                <c:pt idx="20">
                  <c:v>0</c:v>
                </c:pt>
                <c:pt idx="21">
                  <c:v>0</c:v>
                </c:pt>
                <c:pt idx="22">
                  <c:v>0</c:v>
                </c:pt>
                <c:pt idx="23">
                  <c:v>2000</c:v>
                </c:pt>
                <c:pt idx="24">
                  <c:v>363</c:v>
                </c:pt>
                <c:pt idx="25">
                  <c:v>0</c:v>
                </c:pt>
                <c:pt idx="26">
                  <c:v>0</c:v>
                </c:pt>
                <c:pt idx="27">
                  <c:v>0</c:v>
                </c:pt>
                <c:pt idx="28">
                  <c:v>0</c:v>
                </c:pt>
                <c:pt idx="29">
                  <c:v>0</c:v>
                </c:pt>
              </c:numCache>
            </c:numRef>
          </c:val>
          <c:extLst>
            <c:ext xmlns:c16="http://schemas.microsoft.com/office/drawing/2014/chart" uri="{C3380CC4-5D6E-409C-BE32-E72D297353CC}">
              <c16:uniqueId val="{00000006-654B-4A6E-ADEA-4190D22E1E23}"/>
            </c:ext>
          </c:extLst>
        </c:ser>
        <c:dLbls>
          <c:showLegendKey val="0"/>
          <c:showVal val="0"/>
          <c:showCatName val="0"/>
          <c:showSerName val="0"/>
          <c:showPercent val="0"/>
          <c:showBubbleSize val="0"/>
        </c:dLbls>
        <c:gapWidth val="150"/>
        <c:shape val="cylinder"/>
        <c:axId val="98717696"/>
        <c:axId val="98719232"/>
        <c:axId val="0"/>
      </c:bar3DChart>
      <c:catAx>
        <c:axId val="98717696"/>
        <c:scaling>
          <c:orientation val="minMax"/>
        </c:scaling>
        <c:delete val="0"/>
        <c:axPos val="b"/>
        <c:numFmt formatCode="General" sourceLinked="0"/>
        <c:majorTickMark val="out"/>
        <c:minorTickMark val="none"/>
        <c:tickLblPos val="nextTo"/>
        <c:crossAx val="98719232"/>
        <c:crosses val="autoZero"/>
        <c:auto val="1"/>
        <c:lblAlgn val="ctr"/>
        <c:lblOffset val="100"/>
        <c:noMultiLvlLbl val="0"/>
      </c:catAx>
      <c:valAx>
        <c:axId val="98719232"/>
        <c:scaling>
          <c:orientation val="minMax"/>
        </c:scaling>
        <c:delete val="0"/>
        <c:axPos val="l"/>
        <c:majorGridlines/>
        <c:numFmt formatCode="0%" sourceLinked="1"/>
        <c:majorTickMark val="out"/>
        <c:minorTickMark val="none"/>
        <c:tickLblPos val="nextTo"/>
        <c:crossAx val="98717696"/>
        <c:crosses val="autoZero"/>
        <c:crossBetween val="between"/>
      </c:valAx>
    </c:plotArea>
    <c:legend>
      <c:legendPos val="r"/>
      <c:layout>
        <c:manualLayout>
          <c:xMode val="edge"/>
          <c:yMode val="edge"/>
          <c:x val="0.76195347630152266"/>
          <c:y val="0"/>
          <c:w val="0.1155626728065256"/>
          <c:h val="1"/>
        </c:manualLayout>
      </c:layout>
      <c:overlay val="0"/>
    </c:legend>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c:style val="2"/>
  <c:chart>
    <c:autoTitleDeleted val="1"/>
    <c:view3D>
      <c:rotX val="30"/>
      <c:rotY val="0"/>
      <c:rAngAx val="0"/>
    </c:view3D>
    <c:floor>
      <c:thickness val="0"/>
    </c:floor>
    <c:sideWall>
      <c:thickness val="0"/>
    </c:sideWall>
    <c:backWall>
      <c:thickness val="0"/>
    </c:backWall>
    <c:plotArea>
      <c:layout/>
      <c:pie3DChart>
        <c:varyColors val="1"/>
        <c:ser>
          <c:idx val="0"/>
          <c:order val="0"/>
          <c:explosion val="25"/>
          <c:dLbls>
            <c:dLbl>
              <c:idx val="0"/>
              <c:layout>
                <c:manualLayout>
                  <c:x val="-0.19159368893194323"/>
                  <c:y val="-0.12771115889634874"/>
                </c:manualLayout>
              </c:layout>
              <c:tx>
                <c:rich>
                  <a:bodyPr/>
                  <a:lstStyle/>
                  <a:p>
                    <a:r>
                      <a:rPr lang="lt-LT" sz="1200" noProof="0"/>
                      <a:t>P</a:t>
                    </a:r>
                    <a:r>
                      <a:rPr lang="en-US"/>
                      <a:t>astatai/statiniai 62%; </a:t>
                    </a:r>
                  </a:p>
                  <a:p>
                    <a:r>
                      <a:rPr lang="en-US" b="1"/>
                      <a:t>(2.956.932,57 Eur)</a:t>
                    </a:r>
                  </a:p>
                </c:rich>
              </c:tx>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3E3-43F9-85E6-957D036C9760}"/>
                </c:ext>
              </c:extLst>
            </c:dLbl>
            <c:dLbl>
              <c:idx val="1"/>
              <c:layout>
                <c:manualLayout>
                  <c:x val="0.1993909885598194"/>
                  <c:y val="2.4548851640252493E-2"/>
                </c:manualLayout>
              </c:layout>
              <c:tx>
                <c:rich>
                  <a:bodyPr/>
                  <a:lstStyle/>
                  <a:p>
                    <a:r>
                      <a:rPr lang="lt-LT" sz="1200" noProof="0"/>
                      <a:t>M</a:t>
                    </a:r>
                    <a:r>
                      <a:rPr lang="lt-LT"/>
                      <a:t>iestų (istorinės) dalys</a:t>
                    </a:r>
                    <a:r>
                      <a:rPr lang="en-US"/>
                      <a:t> 2%</a:t>
                    </a:r>
                    <a:r>
                      <a:rPr lang="lt-LT"/>
                      <a:t>;</a:t>
                    </a:r>
                    <a:endParaRPr lang="en-US"/>
                  </a:p>
                  <a:p>
                    <a:r>
                      <a:rPr lang="lt-LT" b="1"/>
                      <a:t> </a:t>
                    </a:r>
                    <a:r>
                      <a:rPr lang="en-US" b="1"/>
                      <a:t>(</a:t>
                    </a:r>
                    <a:r>
                      <a:rPr lang="lt-LT" b="1"/>
                      <a:t>90.284,69</a:t>
                    </a:r>
                    <a:r>
                      <a:rPr lang="en-US" b="1"/>
                      <a:t> Eur)</a:t>
                    </a:r>
                    <a:endParaRPr lang="lt-LT" b="1"/>
                  </a:p>
                </c:rich>
              </c:tx>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3E3-43F9-85E6-957D036C9760}"/>
                </c:ext>
              </c:extLst>
            </c:dLbl>
            <c:dLbl>
              <c:idx val="2"/>
              <c:layout>
                <c:manualLayout>
                  <c:x val="1.2968067909893668E-3"/>
                  <c:y val="0.12512381527031419"/>
                </c:manualLayout>
              </c:layout>
              <c:tx>
                <c:rich>
                  <a:bodyPr/>
                  <a:lstStyle/>
                  <a:p>
                    <a:r>
                      <a:rPr lang="lt-LT" sz="1200" noProof="0"/>
                      <a:t>A</a:t>
                    </a:r>
                    <a:r>
                      <a:rPr lang="en-US"/>
                      <a:t>rcheologiniai objektai 3%; </a:t>
                    </a:r>
                    <a:r>
                      <a:rPr lang="en-US" b="1"/>
                      <a:t>(165.040,48 Eur)</a:t>
                    </a:r>
                  </a:p>
                </c:rich>
              </c:tx>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3E3-43F9-85E6-957D036C9760}"/>
                </c:ext>
              </c:extLst>
            </c:dLbl>
            <c:dLbl>
              <c:idx val="3"/>
              <c:layout>
                <c:manualLayout>
                  <c:x val="2.8441057353571452E-2"/>
                  <c:y val="-7.2767435515811579E-2"/>
                </c:manualLayout>
              </c:layout>
              <c:tx>
                <c:rich>
                  <a:bodyPr/>
                  <a:lstStyle/>
                  <a:p>
                    <a:r>
                      <a:rPr lang="lt-LT" sz="1200" noProof="0"/>
                      <a:t>S</a:t>
                    </a:r>
                    <a:r>
                      <a:rPr lang="en-US"/>
                      <a:t>akraliniai objektai 17%; </a:t>
                    </a:r>
                  </a:p>
                  <a:p>
                    <a:r>
                      <a:rPr lang="en-US" b="1"/>
                      <a:t>(835.490,51 Eur)</a:t>
                    </a:r>
                  </a:p>
                </c:rich>
              </c:tx>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3E3-43F9-85E6-957D036C9760}"/>
                </c:ext>
              </c:extLst>
            </c:dLbl>
            <c:dLbl>
              <c:idx val="4"/>
              <c:layout>
                <c:manualLayout>
                  <c:x val="2.8287678071705836E-2"/>
                  <c:y val="-3.748673629144595E-2"/>
                </c:manualLayout>
              </c:layout>
              <c:tx>
                <c:rich>
                  <a:bodyPr/>
                  <a:lstStyle/>
                  <a:p>
                    <a:r>
                      <a:rPr lang="lt-LT" sz="1200" noProof="0" dirty="0"/>
                      <a:t>D</a:t>
                    </a:r>
                    <a:r>
                      <a:rPr lang="lt-LT" noProof="0" dirty="0"/>
                      <a:t>varai 4%;</a:t>
                    </a:r>
                  </a:p>
                  <a:p>
                    <a:r>
                      <a:rPr lang="en-US" dirty="0"/>
                      <a:t> (</a:t>
                    </a:r>
                    <a:r>
                      <a:rPr lang="en-US" b="1" dirty="0"/>
                      <a:t>174.634,62 </a:t>
                    </a:r>
                    <a:r>
                      <a:rPr lang="en-US" b="1" dirty="0" err="1"/>
                      <a:t>Eur</a:t>
                    </a:r>
                    <a:r>
                      <a:rPr lang="en-US" b="1" dirty="0"/>
                      <a:t>)</a:t>
                    </a:r>
                    <a:endParaRPr lang="en-US" dirty="0"/>
                  </a:p>
                </c:rich>
              </c:tx>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3E3-43F9-85E6-957D036C9760}"/>
                </c:ext>
              </c:extLst>
            </c:dLbl>
            <c:dLbl>
              <c:idx val="5"/>
              <c:layout>
                <c:manualLayout>
                  <c:x val="0.12416471174154771"/>
                  <c:y val="-3.1218289766446448E-2"/>
                </c:manualLayout>
              </c:layout>
              <c:tx>
                <c:rich>
                  <a:bodyPr/>
                  <a:lstStyle/>
                  <a:p>
                    <a:r>
                      <a:rPr lang="lt-LT" sz="1200" noProof="0"/>
                      <a:t>K</a:t>
                    </a:r>
                    <a:r>
                      <a:rPr lang="lt-LT"/>
                      <a:t>apinės (laidojimo ir žudynių vietos)</a:t>
                    </a:r>
                    <a:r>
                      <a:rPr lang="en-US"/>
                      <a:t> 11%</a:t>
                    </a:r>
                    <a:r>
                      <a:rPr lang="lt-LT"/>
                      <a:t>; </a:t>
                    </a:r>
                    <a:r>
                      <a:rPr lang="en-US" b="1"/>
                      <a:t>(</a:t>
                    </a:r>
                    <a:r>
                      <a:rPr lang="lt-LT" b="1"/>
                      <a:t>508.360,42</a:t>
                    </a:r>
                    <a:r>
                      <a:rPr lang="en-US" b="1"/>
                      <a:t> Eur)</a:t>
                    </a:r>
                    <a:endParaRPr lang="lt-LT" b="1"/>
                  </a:p>
                </c:rich>
              </c:tx>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3E3-43F9-85E6-957D036C9760}"/>
                </c:ext>
              </c:extLst>
            </c:dLbl>
            <c:dLbl>
              <c:idx val="6"/>
              <c:layout>
                <c:manualLayout>
                  <c:x val="0.13098164162091439"/>
                  <c:y val="-6.623068915583106E-3"/>
                </c:manualLayout>
              </c:layout>
              <c:tx>
                <c:rich>
                  <a:bodyPr/>
                  <a:lstStyle/>
                  <a:p>
                    <a:r>
                      <a:rPr lang="lt-LT" sz="1200" noProof="0"/>
                      <a:t>M</a:t>
                    </a:r>
                    <a:r>
                      <a:rPr lang="en-US"/>
                      <a:t>emorialiniai objektai 1%;</a:t>
                    </a:r>
                  </a:p>
                  <a:p>
                    <a:r>
                      <a:rPr lang="en-US" b="1"/>
                      <a:t>(68.924,94 Eur)</a:t>
                    </a:r>
                  </a:p>
                </c:rich>
              </c:tx>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3E3-43F9-85E6-957D036C9760}"/>
                </c:ext>
              </c:extLst>
            </c:dLbl>
            <c:spPr>
              <a:noFill/>
              <a:ln>
                <a:noFill/>
              </a:ln>
              <a:effectLst/>
            </c:spPr>
            <c:txPr>
              <a:bodyPr/>
              <a:lstStyle/>
              <a:p>
                <a:pPr>
                  <a:defRPr lang="lt-LT" sz="1200" noProof="0"/>
                </a:pPr>
                <a:endParaRPr lang="lt-LT"/>
              </a:p>
            </c:txPr>
            <c:showLegendKey val="0"/>
            <c:showVal val="1"/>
            <c:showCatName val="1"/>
            <c:showSerName val="0"/>
            <c:showPercent val="0"/>
            <c:showBubbleSize val="0"/>
            <c:showLeaderLines val="1"/>
            <c:extLst>
              <c:ext xmlns:c15="http://schemas.microsoft.com/office/drawing/2012/chart" uri="{CE6537A1-D6FC-4f65-9D91-7224C49458BB}"/>
            </c:extLst>
          </c:dLbls>
          <c:cat>
            <c:strRef>
              <c:f>Sheet2!$K$70:$Q$70</c:f>
              <c:strCache>
                <c:ptCount val="7"/>
                <c:pt idx="0">
                  <c:v>Pastatai/statiniai</c:v>
                </c:pt>
                <c:pt idx="1">
                  <c:v>Miestų (istorinės) dalys</c:v>
                </c:pt>
                <c:pt idx="2">
                  <c:v>Archeologiniai objektai</c:v>
                </c:pt>
                <c:pt idx="3">
                  <c:v>Sakraliniai objektai</c:v>
                </c:pt>
                <c:pt idx="4">
                  <c:v>Dvarai</c:v>
                </c:pt>
                <c:pt idx="5">
                  <c:v>Kapinės (laidojimo ir žudynių vietos)</c:v>
                </c:pt>
                <c:pt idx="6">
                  <c:v>Memorialiniai objektai</c:v>
                </c:pt>
              </c:strCache>
            </c:strRef>
          </c:cat>
          <c:val>
            <c:numRef>
              <c:f>Sheet2!$K$71:$Q$71</c:f>
              <c:numCache>
                <c:formatCode>#,##0.00</c:formatCode>
                <c:ptCount val="7"/>
                <c:pt idx="0">
                  <c:v>2956932.57</c:v>
                </c:pt>
                <c:pt idx="1">
                  <c:v>90284.69</c:v>
                </c:pt>
                <c:pt idx="2">
                  <c:v>165040.47999999998</c:v>
                </c:pt>
                <c:pt idx="3">
                  <c:v>835490.51</c:v>
                </c:pt>
                <c:pt idx="4">
                  <c:v>174634.62</c:v>
                </c:pt>
                <c:pt idx="5">
                  <c:v>508360.4200000001</c:v>
                </c:pt>
                <c:pt idx="6">
                  <c:v>68924.939999999988</c:v>
                </c:pt>
              </c:numCache>
            </c:numRef>
          </c:val>
          <c:extLst>
            <c:ext xmlns:c16="http://schemas.microsoft.com/office/drawing/2014/chart" uri="{C3380CC4-5D6E-409C-BE32-E72D297353CC}">
              <c16:uniqueId val="{00000007-C3E3-43F9-85E6-957D036C9760}"/>
            </c:ext>
          </c:extLst>
        </c:ser>
        <c:dLbls>
          <c:showLegendKey val="0"/>
          <c:showVal val="1"/>
          <c:showCatName val="1"/>
          <c:showSerName val="0"/>
          <c:showPercent val="0"/>
          <c:showBubbleSize val="0"/>
          <c:showLeaderLines val="1"/>
        </c:dLbls>
      </c:pie3D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c:style val="33"/>
  <c:chart>
    <c:autoTitleDeleted val="1"/>
    <c:plotArea>
      <c:layout/>
      <c:barChart>
        <c:barDir val="col"/>
        <c:grouping val="clustered"/>
        <c:varyColors val="0"/>
        <c:ser>
          <c:idx val="0"/>
          <c:order val="0"/>
          <c:tx>
            <c:strRef>
              <c:f>Sheet6!$O$4</c:f>
              <c:strCache>
                <c:ptCount val="1"/>
                <c:pt idx="0">
                  <c:v>2016 m. (Eur.)</c:v>
                </c:pt>
              </c:strCache>
            </c:strRef>
          </c:tx>
          <c:invertIfNegative val="0"/>
          <c:dPt>
            <c:idx val="30"/>
            <c:invertIfNegative val="0"/>
            <c:bubble3D val="0"/>
            <c:spPr>
              <a:solidFill>
                <a:schemeClr val="bg1">
                  <a:lumMod val="85000"/>
                </a:schemeClr>
              </a:solidFill>
            </c:spPr>
            <c:extLst>
              <c:ext xmlns:c16="http://schemas.microsoft.com/office/drawing/2014/chart" uri="{C3380CC4-5D6E-409C-BE32-E72D297353CC}">
                <c16:uniqueId val="{00000001-6513-4BAB-B414-B0D1C773454F}"/>
              </c:ext>
            </c:extLst>
          </c:dPt>
          <c:cat>
            <c:strRef>
              <c:f>Sheet6!$N$5:$N$35</c:f>
              <c:strCache>
                <c:ptCount val="31"/>
                <c:pt idx="0">
                  <c:v>Palangos miesto</c:v>
                </c:pt>
                <c:pt idx="1">
                  <c:v>Panevėžio miesto </c:v>
                </c:pt>
                <c:pt idx="2">
                  <c:v>Panevėžio rajono</c:v>
                </c:pt>
                <c:pt idx="3">
                  <c:v>Pasvalio rajono</c:v>
                </c:pt>
                <c:pt idx="4">
                  <c:v>Plungės rajono</c:v>
                </c:pt>
                <c:pt idx="5">
                  <c:v>Prienų rajono</c:v>
                </c:pt>
                <c:pt idx="6">
                  <c:v>Radviliškio rajono</c:v>
                </c:pt>
                <c:pt idx="7">
                  <c:v>Raseinių rajono</c:v>
                </c:pt>
                <c:pt idx="8">
                  <c:v>Rietavo </c:v>
                </c:pt>
                <c:pt idx="9">
                  <c:v>Rokiškio rajono</c:v>
                </c:pt>
                <c:pt idx="10">
                  <c:v>Skuodo rajono</c:v>
                </c:pt>
                <c:pt idx="11">
                  <c:v>Šakių rajono </c:v>
                </c:pt>
                <c:pt idx="12">
                  <c:v>Šalčininkų rajono </c:v>
                </c:pt>
                <c:pt idx="13">
                  <c:v>Šiaulių miesto </c:v>
                </c:pt>
                <c:pt idx="14">
                  <c:v>Šiaulių rajono </c:v>
                </c:pt>
                <c:pt idx="15">
                  <c:v>Šilalės rajono </c:v>
                </c:pt>
                <c:pt idx="16">
                  <c:v>Šilutės rajono </c:v>
                </c:pt>
                <c:pt idx="17">
                  <c:v>Širvintų rajono </c:v>
                </c:pt>
                <c:pt idx="18">
                  <c:v>Švenčionių rajono</c:v>
                </c:pt>
                <c:pt idx="19">
                  <c:v>Tauragės rajono </c:v>
                </c:pt>
                <c:pt idx="20">
                  <c:v>Telšių rajono</c:v>
                </c:pt>
                <c:pt idx="21">
                  <c:v>Trakų rajono</c:v>
                </c:pt>
                <c:pt idx="22">
                  <c:v>Ukmergės rajono </c:v>
                </c:pt>
                <c:pt idx="23">
                  <c:v>Utenos rajono </c:v>
                </c:pt>
                <c:pt idx="24">
                  <c:v>Varėnos rajono</c:v>
                </c:pt>
                <c:pt idx="25">
                  <c:v>Vilkaviškio rajono</c:v>
                </c:pt>
                <c:pt idx="26">
                  <c:v>Vilniaus miesto</c:v>
                </c:pt>
                <c:pt idx="27">
                  <c:v>Vilniaus rajono</c:v>
                </c:pt>
                <c:pt idx="28">
                  <c:v>Visagino </c:v>
                </c:pt>
                <c:pt idx="29">
                  <c:v>Zarasų rajono</c:v>
                </c:pt>
                <c:pt idx="30">
                  <c:v>.</c:v>
                </c:pt>
              </c:strCache>
            </c:strRef>
          </c:cat>
          <c:val>
            <c:numRef>
              <c:f>Sheet6!$O$5:$O$35</c:f>
              <c:numCache>
                <c:formatCode>#,##0.00</c:formatCode>
                <c:ptCount val="31"/>
                <c:pt idx="0">
                  <c:v>162280.9599999997</c:v>
                </c:pt>
                <c:pt idx="1">
                  <c:v>57930.840000000011</c:v>
                </c:pt>
                <c:pt idx="2">
                  <c:v>4158.6400000000003</c:v>
                </c:pt>
                <c:pt idx="3" formatCode="#,##0">
                  <c:v>31700</c:v>
                </c:pt>
                <c:pt idx="4">
                  <c:v>14892.859999999968</c:v>
                </c:pt>
                <c:pt idx="5">
                  <c:v>28890.51</c:v>
                </c:pt>
                <c:pt idx="6" formatCode="#,##0">
                  <c:v>62800</c:v>
                </c:pt>
                <c:pt idx="7" formatCode="#,##0">
                  <c:v>71500</c:v>
                </c:pt>
                <c:pt idx="8">
                  <c:v>16043.96</c:v>
                </c:pt>
                <c:pt idx="9" formatCode="#,##0">
                  <c:v>8500</c:v>
                </c:pt>
                <c:pt idx="10" formatCode="#,##0">
                  <c:v>13524</c:v>
                </c:pt>
                <c:pt idx="11">
                  <c:v>34238.6</c:v>
                </c:pt>
                <c:pt idx="12">
                  <c:v>7949.1200000000044</c:v>
                </c:pt>
                <c:pt idx="13" formatCode="#,##0">
                  <c:v>92506</c:v>
                </c:pt>
                <c:pt idx="14" formatCode="#,##0">
                  <c:v>49930</c:v>
                </c:pt>
                <c:pt idx="15" formatCode="#,##0">
                  <c:v>21658</c:v>
                </c:pt>
                <c:pt idx="16" formatCode="#,##0">
                  <c:v>19500</c:v>
                </c:pt>
                <c:pt idx="17" formatCode="#,##0">
                  <c:v>1798</c:v>
                </c:pt>
                <c:pt idx="18" formatCode="#,##0">
                  <c:v>20157</c:v>
                </c:pt>
                <c:pt idx="19">
                  <c:v>20888.900000000001</c:v>
                </c:pt>
                <c:pt idx="20" formatCode="#,##0">
                  <c:v>24800</c:v>
                </c:pt>
                <c:pt idx="21" formatCode="#,##0">
                  <c:v>11578</c:v>
                </c:pt>
                <c:pt idx="22">
                  <c:v>48683.92</c:v>
                </c:pt>
                <c:pt idx="23" formatCode="#,##0">
                  <c:v>31000</c:v>
                </c:pt>
                <c:pt idx="24">
                  <c:v>7658.02</c:v>
                </c:pt>
                <c:pt idx="25" formatCode="#,##0">
                  <c:v>4200</c:v>
                </c:pt>
                <c:pt idx="26">
                  <c:v>517762.95</c:v>
                </c:pt>
                <c:pt idx="27" formatCode="#,##0">
                  <c:v>34000</c:v>
                </c:pt>
                <c:pt idx="28">
                  <c:v>0</c:v>
                </c:pt>
                <c:pt idx="29">
                  <c:v>0</c:v>
                </c:pt>
                <c:pt idx="30">
                  <c:v>1578000</c:v>
                </c:pt>
              </c:numCache>
            </c:numRef>
          </c:val>
          <c:extLst>
            <c:ext xmlns:c16="http://schemas.microsoft.com/office/drawing/2014/chart" uri="{C3380CC4-5D6E-409C-BE32-E72D297353CC}">
              <c16:uniqueId val="{00000002-6513-4BAB-B414-B0D1C773454F}"/>
            </c:ext>
          </c:extLst>
        </c:ser>
        <c:dLbls>
          <c:showLegendKey val="0"/>
          <c:showVal val="0"/>
          <c:showCatName val="0"/>
          <c:showSerName val="0"/>
          <c:showPercent val="0"/>
          <c:showBubbleSize val="0"/>
        </c:dLbls>
        <c:gapWidth val="150"/>
        <c:axId val="78133504"/>
        <c:axId val="78159872"/>
      </c:barChart>
      <c:catAx>
        <c:axId val="78133504"/>
        <c:scaling>
          <c:orientation val="minMax"/>
        </c:scaling>
        <c:delete val="0"/>
        <c:axPos val="b"/>
        <c:numFmt formatCode="General" sourceLinked="0"/>
        <c:majorTickMark val="out"/>
        <c:minorTickMark val="none"/>
        <c:tickLblPos val="nextTo"/>
        <c:crossAx val="78159872"/>
        <c:crosses val="autoZero"/>
        <c:auto val="1"/>
        <c:lblAlgn val="ctr"/>
        <c:lblOffset val="100"/>
        <c:noMultiLvlLbl val="0"/>
      </c:catAx>
      <c:valAx>
        <c:axId val="78159872"/>
        <c:scaling>
          <c:orientation val="minMax"/>
        </c:scaling>
        <c:delete val="0"/>
        <c:axPos val="l"/>
        <c:majorGridlines/>
        <c:numFmt formatCode="#,##0" sourceLinked="0"/>
        <c:majorTickMark val="out"/>
        <c:minorTickMark val="none"/>
        <c:tickLblPos val="nextTo"/>
        <c:crossAx val="78133504"/>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c:style val="2"/>
  <c:chart>
    <c:autoTitleDeleted val="0"/>
    <c:plotArea>
      <c:layout/>
      <c:lineChart>
        <c:grouping val="standard"/>
        <c:varyColors val="0"/>
        <c:ser>
          <c:idx val="0"/>
          <c:order val="0"/>
          <c:tx>
            <c:strRef>
              <c:f>Sheet5!$P$3</c:f>
              <c:strCache>
                <c:ptCount val="1"/>
                <c:pt idx="0">
                  <c:v>2016 m. (Eur.)</c:v>
                </c:pt>
              </c:strCache>
            </c:strRef>
          </c:tx>
          <c:marker>
            <c:symbol val="none"/>
          </c:marker>
          <c:cat>
            <c:strRef>
              <c:f>Sheet5!$O$4:$O$34</c:f>
              <c:strCache>
                <c:ptCount val="31"/>
                <c:pt idx="0">
                  <c:v>Palangos miesto</c:v>
                </c:pt>
                <c:pt idx="1">
                  <c:v>Panevėžio miesto </c:v>
                </c:pt>
                <c:pt idx="2">
                  <c:v>Panevėžio rajono</c:v>
                </c:pt>
                <c:pt idx="3">
                  <c:v>Pasvalio rajono</c:v>
                </c:pt>
                <c:pt idx="4">
                  <c:v>Plungės rajono</c:v>
                </c:pt>
                <c:pt idx="5">
                  <c:v>Prienų rajono</c:v>
                </c:pt>
                <c:pt idx="6">
                  <c:v>Radviliškio rajono</c:v>
                </c:pt>
                <c:pt idx="7">
                  <c:v>Raseinių rajono</c:v>
                </c:pt>
                <c:pt idx="8">
                  <c:v>Rietavo </c:v>
                </c:pt>
                <c:pt idx="9">
                  <c:v>Rokiškio rajono</c:v>
                </c:pt>
                <c:pt idx="10">
                  <c:v>Skuodo rajono</c:v>
                </c:pt>
                <c:pt idx="11">
                  <c:v>Šakių rajono </c:v>
                </c:pt>
                <c:pt idx="12">
                  <c:v>Šalčininkų rajono </c:v>
                </c:pt>
                <c:pt idx="13">
                  <c:v>Šiaulių miesto </c:v>
                </c:pt>
                <c:pt idx="14">
                  <c:v>Šiaulių rajono </c:v>
                </c:pt>
                <c:pt idx="15">
                  <c:v>Šilalės rajono </c:v>
                </c:pt>
                <c:pt idx="16">
                  <c:v>Šilutės rajono </c:v>
                </c:pt>
                <c:pt idx="17">
                  <c:v>Širvintų rajono </c:v>
                </c:pt>
                <c:pt idx="18">
                  <c:v>Švenčionių rajono</c:v>
                </c:pt>
                <c:pt idx="19">
                  <c:v>Tauragės rajono </c:v>
                </c:pt>
                <c:pt idx="20">
                  <c:v>Telšių rajono</c:v>
                </c:pt>
                <c:pt idx="21">
                  <c:v>Trakų rajono</c:v>
                </c:pt>
                <c:pt idx="22">
                  <c:v>Ukmergės rajono </c:v>
                </c:pt>
                <c:pt idx="23">
                  <c:v>Utenos rajono </c:v>
                </c:pt>
                <c:pt idx="24">
                  <c:v>Varėnos rajono</c:v>
                </c:pt>
                <c:pt idx="25">
                  <c:v>Vilkaviškio rajono</c:v>
                </c:pt>
                <c:pt idx="26">
                  <c:v>Vilniaus miesto</c:v>
                </c:pt>
                <c:pt idx="27">
                  <c:v>Vilniaus rajono</c:v>
                </c:pt>
                <c:pt idx="28">
                  <c:v>Visagino </c:v>
                </c:pt>
                <c:pt idx="29">
                  <c:v>Zarasų rajono</c:v>
                </c:pt>
                <c:pt idx="30">
                  <c:v>.</c:v>
                </c:pt>
              </c:strCache>
            </c:strRef>
          </c:cat>
          <c:val>
            <c:numRef>
              <c:f>Sheet5!$P$4:$P$34</c:f>
              <c:numCache>
                <c:formatCode>#,##0.00</c:formatCode>
                <c:ptCount val="31"/>
                <c:pt idx="0">
                  <c:v>162280.95999999979</c:v>
                </c:pt>
                <c:pt idx="1">
                  <c:v>57930.840000000011</c:v>
                </c:pt>
                <c:pt idx="2">
                  <c:v>4158.6400000000003</c:v>
                </c:pt>
                <c:pt idx="3" formatCode="#,##0">
                  <c:v>31700</c:v>
                </c:pt>
                <c:pt idx="4">
                  <c:v>14892.859999999979</c:v>
                </c:pt>
                <c:pt idx="5">
                  <c:v>28890.51</c:v>
                </c:pt>
                <c:pt idx="6" formatCode="#,##0">
                  <c:v>62800</c:v>
                </c:pt>
                <c:pt idx="7" formatCode="#,##0">
                  <c:v>71500</c:v>
                </c:pt>
                <c:pt idx="8">
                  <c:v>16043.96</c:v>
                </c:pt>
                <c:pt idx="9" formatCode="#,##0">
                  <c:v>8500</c:v>
                </c:pt>
                <c:pt idx="10" formatCode="#,##0">
                  <c:v>13524</c:v>
                </c:pt>
                <c:pt idx="11">
                  <c:v>34238.6</c:v>
                </c:pt>
                <c:pt idx="12">
                  <c:v>7949.1200000000044</c:v>
                </c:pt>
                <c:pt idx="13" formatCode="#,##0">
                  <c:v>92506</c:v>
                </c:pt>
                <c:pt idx="14" formatCode="#,##0">
                  <c:v>49930</c:v>
                </c:pt>
                <c:pt idx="15" formatCode="#,##0">
                  <c:v>21658</c:v>
                </c:pt>
                <c:pt idx="16" formatCode="#,##0">
                  <c:v>19500</c:v>
                </c:pt>
                <c:pt idx="17" formatCode="#,##0">
                  <c:v>1798</c:v>
                </c:pt>
                <c:pt idx="18" formatCode="#,##0">
                  <c:v>20157</c:v>
                </c:pt>
                <c:pt idx="19">
                  <c:v>20888.900000000001</c:v>
                </c:pt>
                <c:pt idx="20" formatCode="#,##0">
                  <c:v>24800</c:v>
                </c:pt>
                <c:pt idx="21" formatCode="#,##0">
                  <c:v>11578</c:v>
                </c:pt>
                <c:pt idx="22">
                  <c:v>48683.92</c:v>
                </c:pt>
                <c:pt idx="23" formatCode="#,##0">
                  <c:v>31000</c:v>
                </c:pt>
                <c:pt idx="24">
                  <c:v>7658.02</c:v>
                </c:pt>
                <c:pt idx="25" formatCode="#,##0">
                  <c:v>4200</c:v>
                </c:pt>
                <c:pt idx="26">
                  <c:v>517762.95</c:v>
                </c:pt>
                <c:pt idx="27" formatCode="#,##0">
                  <c:v>34000</c:v>
                </c:pt>
                <c:pt idx="28">
                  <c:v>0</c:v>
                </c:pt>
                <c:pt idx="29">
                  <c:v>0</c:v>
                </c:pt>
                <c:pt idx="30">
                  <c:v>1650000</c:v>
                </c:pt>
              </c:numCache>
            </c:numRef>
          </c:val>
          <c:smooth val="0"/>
          <c:extLst>
            <c:ext xmlns:c16="http://schemas.microsoft.com/office/drawing/2014/chart" uri="{C3380CC4-5D6E-409C-BE32-E72D297353CC}">
              <c16:uniqueId val="{00000000-6230-4438-B16A-CF6FAF55B53E}"/>
            </c:ext>
          </c:extLst>
        </c:ser>
        <c:ser>
          <c:idx val="1"/>
          <c:order val="1"/>
          <c:tx>
            <c:strRef>
              <c:f>Sheet5!$Q$3</c:f>
              <c:strCache>
                <c:ptCount val="1"/>
                <c:pt idx="0">
                  <c:v>2015 m. (Eur)</c:v>
                </c:pt>
              </c:strCache>
            </c:strRef>
          </c:tx>
          <c:marker>
            <c:symbol val="none"/>
          </c:marker>
          <c:cat>
            <c:strRef>
              <c:f>Sheet5!$O$4:$O$34</c:f>
              <c:strCache>
                <c:ptCount val="31"/>
                <c:pt idx="0">
                  <c:v>Palangos miesto</c:v>
                </c:pt>
                <c:pt idx="1">
                  <c:v>Panevėžio miesto </c:v>
                </c:pt>
                <c:pt idx="2">
                  <c:v>Panevėžio rajono</c:v>
                </c:pt>
                <c:pt idx="3">
                  <c:v>Pasvalio rajono</c:v>
                </c:pt>
                <c:pt idx="4">
                  <c:v>Plungės rajono</c:v>
                </c:pt>
                <c:pt idx="5">
                  <c:v>Prienų rajono</c:v>
                </c:pt>
                <c:pt idx="6">
                  <c:v>Radviliškio rajono</c:v>
                </c:pt>
                <c:pt idx="7">
                  <c:v>Raseinių rajono</c:v>
                </c:pt>
                <c:pt idx="8">
                  <c:v>Rietavo </c:v>
                </c:pt>
                <c:pt idx="9">
                  <c:v>Rokiškio rajono</c:v>
                </c:pt>
                <c:pt idx="10">
                  <c:v>Skuodo rajono</c:v>
                </c:pt>
                <c:pt idx="11">
                  <c:v>Šakių rajono </c:v>
                </c:pt>
                <c:pt idx="12">
                  <c:v>Šalčininkų rajono </c:v>
                </c:pt>
                <c:pt idx="13">
                  <c:v>Šiaulių miesto </c:v>
                </c:pt>
                <c:pt idx="14">
                  <c:v>Šiaulių rajono </c:v>
                </c:pt>
                <c:pt idx="15">
                  <c:v>Šilalės rajono </c:v>
                </c:pt>
                <c:pt idx="16">
                  <c:v>Šilutės rajono </c:v>
                </c:pt>
                <c:pt idx="17">
                  <c:v>Širvintų rajono </c:v>
                </c:pt>
                <c:pt idx="18">
                  <c:v>Švenčionių rajono</c:v>
                </c:pt>
                <c:pt idx="19">
                  <c:v>Tauragės rajono </c:v>
                </c:pt>
                <c:pt idx="20">
                  <c:v>Telšių rajono</c:v>
                </c:pt>
                <c:pt idx="21">
                  <c:v>Trakų rajono</c:v>
                </c:pt>
                <c:pt idx="22">
                  <c:v>Ukmergės rajono </c:v>
                </c:pt>
                <c:pt idx="23">
                  <c:v>Utenos rajono </c:v>
                </c:pt>
                <c:pt idx="24">
                  <c:v>Varėnos rajono</c:v>
                </c:pt>
                <c:pt idx="25">
                  <c:v>Vilkaviškio rajono</c:v>
                </c:pt>
                <c:pt idx="26">
                  <c:v>Vilniaus miesto</c:v>
                </c:pt>
                <c:pt idx="27">
                  <c:v>Vilniaus rajono</c:v>
                </c:pt>
                <c:pt idx="28">
                  <c:v>Visagino </c:v>
                </c:pt>
                <c:pt idx="29">
                  <c:v>Zarasų rajono</c:v>
                </c:pt>
                <c:pt idx="30">
                  <c:v>.</c:v>
                </c:pt>
              </c:strCache>
            </c:strRef>
          </c:cat>
          <c:val>
            <c:numRef>
              <c:f>Sheet5!$Q$4:$Q$34</c:f>
              <c:numCache>
                <c:formatCode>#,##0</c:formatCode>
                <c:ptCount val="31"/>
                <c:pt idx="0" formatCode="#,##0.00">
                  <c:v>45836.480000000003</c:v>
                </c:pt>
                <c:pt idx="1">
                  <c:v>27804</c:v>
                </c:pt>
                <c:pt idx="2" formatCode="#,##0.00">
                  <c:v>4353.9000000000005</c:v>
                </c:pt>
                <c:pt idx="3">
                  <c:v>54400</c:v>
                </c:pt>
                <c:pt idx="4" formatCode="#,##0.00">
                  <c:v>156324.67000000001</c:v>
                </c:pt>
                <c:pt idx="5" formatCode="#,##0.00">
                  <c:v>8117.83</c:v>
                </c:pt>
                <c:pt idx="6">
                  <c:v>45458</c:v>
                </c:pt>
                <c:pt idx="7">
                  <c:v>65110</c:v>
                </c:pt>
                <c:pt idx="8">
                  <c:v>54821</c:v>
                </c:pt>
                <c:pt idx="9">
                  <c:v>7410</c:v>
                </c:pt>
                <c:pt idx="10">
                  <c:v>16660</c:v>
                </c:pt>
                <c:pt idx="11">
                  <c:v>287422</c:v>
                </c:pt>
                <c:pt idx="12" formatCode="#,##0.00">
                  <c:v>380210.75</c:v>
                </c:pt>
                <c:pt idx="13" formatCode="#,##0.00">
                  <c:v>16780.87</c:v>
                </c:pt>
                <c:pt idx="14">
                  <c:v>257360</c:v>
                </c:pt>
                <c:pt idx="15" formatCode="#,##0.00">
                  <c:v>9781.58</c:v>
                </c:pt>
                <c:pt idx="16">
                  <c:v>9143</c:v>
                </c:pt>
                <c:pt idx="17">
                  <c:v>2448</c:v>
                </c:pt>
                <c:pt idx="18">
                  <c:v>16400</c:v>
                </c:pt>
                <c:pt idx="19">
                  <c:v>43423</c:v>
                </c:pt>
                <c:pt idx="20">
                  <c:v>59200</c:v>
                </c:pt>
                <c:pt idx="21" formatCode="General">
                  <c:v>198</c:v>
                </c:pt>
                <c:pt idx="22">
                  <c:v>12800</c:v>
                </c:pt>
                <c:pt idx="23">
                  <c:v>17200</c:v>
                </c:pt>
                <c:pt idx="24">
                  <c:v>10233</c:v>
                </c:pt>
                <c:pt idx="25">
                  <c:v>4700</c:v>
                </c:pt>
                <c:pt idx="26" formatCode="#,##0.00">
                  <c:v>254792.75</c:v>
                </c:pt>
                <c:pt idx="27">
                  <c:v>599931</c:v>
                </c:pt>
                <c:pt idx="28" formatCode="General">
                  <c:v>0</c:v>
                </c:pt>
                <c:pt idx="29" formatCode="#,##0.00">
                  <c:v>3965.54</c:v>
                </c:pt>
              </c:numCache>
            </c:numRef>
          </c:val>
          <c:smooth val="0"/>
          <c:extLst>
            <c:ext xmlns:c16="http://schemas.microsoft.com/office/drawing/2014/chart" uri="{C3380CC4-5D6E-409C-BE32-E72D297353CC}">
              <c16:uniqueId val="{00000001-6230-4438-B16A-CF6FAF55B53E}"/>
            </c:ext>
          </c:extLst>
        </c:ser>
        <c:ser>
          <c:idx val="2"/>
          <c:order val="2"/>
          <c:tx>
            <c:strRef>
              <c:f>Sheet5!$R$3</c:f>
              <c:strCache>
                <c:ptCount val="1"/>
                <c:pt idx="0">
                  <c:v>2014 m. (Eur)</c:v>
                </c:pt>
              </c:strCache>
            </c:strRef>
          </c:tx>
          <c:marker>
            <c:symbol val="none"/>
          </c:marker>
          <c:cat>
            <c:strRef>
              <c:f>Sheet5!$O$4:$O$34</c:f>
              <c:strCache>
                <c:ptCount val="31"/>
                <c:pt idx="0">
                  <c:v>Palangos miesto</c:v>
                </c:pt>
                <c:pt idx="1">
                  <c:v>Panevėžio miesto </c:v>
                </c:pt>
                <c:pt idx="2">
                  <c:v>Panevėžio rajono</c:v>
                </c:pt>
                <c:pt idx="3">
                  <c:v>Pasvalio rajono</c:v>
                </c:pt>
                <c:pt idx="4">
                  <c:v>Plungės rajono</c:v>
                </c:pt>
                <c:pt idx="5">
                  <c:v>Prienų rajono</c:v>
                </c:pt>
                <c:pt idx="6">
                  <c:v>Radviliškio rajono</c:v>
                </c:pt>
                <c:pt idx="7">
                  <c:v>Raseinių rajono</c:v>
                </c:pt>
                <c:pt idx="8">
                  <c:v>Rietavo </c:v>
                </c:pt>
                <c:pt idx="9">
                  <c:v>Rokiškio rajono</c:v>
                </c:pt>
                <c:pt idx="10">
                  <c:v>Skuodo rajono</c:v>
                </c:pt>
                <c:pt idx="11">
                  <c:v>Šakių rajono </c:v>
                </c:pt>
                <c:pt idx="12">
                  <c:v>Šalčininkų rajono </c:v>
                </c:pt>
                <c:pt idx="13">
                  <c:v>Šiaulių miesto </c:v>
                </c:pt>
                <c:pt idx="14">
                  <c:v>Šiaulių rajono </c:v>
                </c:pt>
                <c:pt idx="15">
                  <c:v>Šilalės rajono </c:v>
                </c:pt>
                <c:pt idx="16">
                  <c:v>Šilutės rajono </c:v>
                </c:pt>
                <c:pt idx="17">
                  <c:v>Širvintų rajono </c:v>
                </c:pt>
                <c:pt idx="18">
                  <c:v>Švenčionių rajono</c:v>
                </c:pt>
                <c:pt idx="19">
                  <c:v>Tauragės rajono </c:v>
                </c:pt>
                <c:pt idx="20">
                  <c:v>Telšių rajono</c:v>
                </c:pt>
                <c:pt idx="21">
                  <c:v>Trakų rajono</c:v>
                </c:pt>
                <c:pt idx="22">
                  <c:v>Ukmergės rajono </c:v>
                </c:pt>
                <c:pt idx="23">
                  <c:v>Utenos rajono </c:v>
                </c:pt>
                <c:pt idx="24">
                  <c:v>Varėnos rajono</c:v>
                </c:pt>
                <c:pt idx="25">
                  <c:v>Vilkaviškio rajono</c:v>
                </c:pt>
                <c:pt idx="26">
                  <c:v>Vilniaus miesto</c:v>
                </c:pt>
                <c:pt idx="27">
                  <c:v>Vilniaus rajono</c:v>
                </c:pt>
                <c:pt idx="28">
                  <c:v>Visagino </c:v>
                </c:pt>
                <c:pt idx="29">
                  <c:v>Zarasų rajono</c:v>
                </c:pt>
                <c:pt idx="30">
                  <c:v>.</c:v>
                </c:pt>
              </c:strCache>
            </c:strRef>
          </c:cat>
          <c:val>
            <c:numRef>
              <c:f>Sheet5!$R$4:$R$34</c:f>
              <c:numCache>
                <c:formatCode>#,##0.00</c:formatCode>
                <c:ptCount val="31"/>
                <c:pt idx="0">
                  <c:v>88504.037303058372</c:v>
                </c:pt>
                <c:pt idx="1">
                  <c:v>15407.784986098242</c:v>
                </c:pt>
                <c:pt idx="2">
                  <c:v>18328.640523632992</c:v>
                </c:pt>
                <c:pt idx="3">
                  <c:v>10397.358665430942</c:v>
                </c:pt>
                <c:pt idx="4">
                  <c:v>103350.43153382742</c:v>
                </c:pt>
                <c:pt idx="5">
                  <c:v>2924.5829471733086</c:v>
                </c:pt>
                <c:pt idx="6">
                  <c:v>28075.764596848916</c:v>
                </c:pt>
                <c:pt idx="7">
                  <c:v>60849.165894346617</c:v>
                </c:pt>
                <c:pt idx="8">
                  <c:v>123345.015639481</c:v>
                </c:pt>
                <c:pt idx="9">
                  <c:v>3563.0010426320705</c:v>
                </c:pt>
                <c:pt idx="10">
                  <c:v>26210.611677479079</c:v>
                </c:pt>
                <c:pt idx="11">
                  <c:v>50251.969416126041</c:v>
                </c:pt>
                <c:pt idx="12">
                  <c:v>0</c:v>
                </c:pt>
                <c:pt idx="13">
                  <c:v>0</c:v>
                </c:pt>
                <c:pt idx="14">
                  <c:v>138235.63484708071</c:v>
                </c:pt>
                <c:pt idx="15">
                  <c:v>20446.263901760918</c:v>
                </c:pt>
                <c:pt idx="16">
                  <c:v>39475.498146431884</c:v>
                </c:pt>
                <c:pt idx="17">
                  <c:v>8215.8393188137179</c:v>
                </c:pt>
                <c:pt idx="18">
                  <c:v>0</c:v>
                </c:pt>
                <c:pt idx="19">
                  <c:v>50094.416126042641</c:v>
                </c:pt>
                <c:pt idx="20">
                  <c:v>168327.15477293791</c:v>
                </c:pt>
                <c:pt idx="21">
                  <c:v>4923.5403151065775</c:v>
                </c:pt>
                <c:pt idx="22">
                  <c:v>6798.2275254865644</c:v>
                </c:pt>
                <c:pt idx="23">
                  <c:v>10081.672845227062</c:v>
                </c:pt>
                <c:pt idx="24">
                  <c:v>10666.415662650603</c:v>
                </c:pt>
                <c:pt idx="25">
                  <c:v>4014.1334569045466</c:v>
                </c:pt>
                <c:pt idx="26">
                  <c:v>440022.95817886962</c:v>
                </c:pt>
                <c:pt idx="27">
                  <c:v>54410.912882298515</c:v>
                </c:pt>
                <c:pt idx="28">
                  <c:v>797.32391102873032</c:v>
                </c:pt>
                <c:pt idx="29">
                  <c:v>10744.902687673763</c:v>
                </c:pt>
              </c:numCache>
            </c:numRef>
          </c:val>
          <c:smooth val="0"/>
          <c:extLst>
            <c:ext xmlns:c16="http://schemas.microsoft.com/office/drawing/2014/chart" uri="{C3380CC4-5D6E-409C-BE32-E72D297353CC}">
              <c16:uniqueId val="{00000002-6230-4438-B16A-CF6FAF55B53E}"/>
            </c:ext>
          </c:extLst>
        </c:ser>
        <c:ser>
          <c:idx val="3"/>
          <c:order val="3"/>
          <c:tx>
            <c:strRef>
              <c:f>Sheet5!$S$3</c:f>
              <c:strCache>
                <c:ptCount val="1"/>
                <c:pt idx="0">
                  <c:v>2013 m. (Eur)</c:v>
                </c:pt>
              </c:strCache>
            </c:strRef>
          </c:tx>
          <c:marker>
            <c:symbol val="none"/>
          </c:marker>
          <c:cat>
            <c:strRef>
              <c:f>Sheet5!$O$4:$O$34</c:f>
              <c:strCache>
                <c:ptCount val="31"/>
                <c:pt idx="0">
                  <c:v>Palangos miesto</c:v>
                </c:pt>
                <c:pt idx="1">
                  <c:v>Panevėžio miesto </c:v>
                </c:pt>
                <c:pt idx="2">
                  <c:v>Panevėžio rajono</c:v>
                </c:pt>
                <c:pt idx="3">
                  <c:v>Pasvalio rajono</c:v>
                </c:pt>
                <c:pt idx="4">
                  <c:v>Plungės rajono</c:v>
                </c:pt>
                <c:pt idx="5">
                  <c:v>Prienų rajono</c:v>
                </c:pt>
                <c:pt idx="6">
                  <c:v>Radviliškio rajono</c:v>
                </c:pt>
                <c:pt idx="7">
                  <c:v>Raseinių rajono</c:v>
                </c:pt>
                <c:pt idx="8">
                  <c:v>Rietavo </c:v>
                </c:pt>
                <c:pt idx="9">
                  <c:v>Rokiškio rajono</c:v>
                </c:pt>
                <c:pt idx="10">
                  <c:v>Skuodo rajono</c:v>
                </c:pt>
                <c:pt idx="11">
                  <c:v>Šakių rajono </c:v>
                </c:pt>
                <c:pt idx="12">
                  <c:v>Šalčininkų rajono </c:v>
                </c:pt>
                <c:pt idx="13">
                  <c:v>Šiaulių miesto </c:v>
                </c:pt>
                <c:pt idx="14">
                  <c:v>Šiaulių rajono </c:v>
                </c:pt>
                <c:pt idx="15">
                  <c:v>Šilalės rajono </c:v>
                </c:pt>
                <c:pt idx="16">
                  <c:v>Šilutės rajono </c:v>
                </c:pt>
                <c:pt idx="17">
                  <c:v>Širvintų rajono </c:v>
                </c:pt>
                <c:pt idx="18">
                  <c:v>Švenčionių rajono</c:v>
                </c:pt>
                <c:pt idx="19">
                  <c:v>Tauragės rajono </c:v>
                </c:pt>
                <c:pt idx="20">
                  <c:v>Telšių rajono</c:v>
                </c:pt>
                <c:pt idx="21">
                  <c:v>Trakų rajono</c:v>
                </c:pt>
                <c:pt idx="22">
                  <c:v>Ukmergės rajono </c:v>
                </c:pt>
                <c:pt idx="23">
                  <c:v>Utenos rajono </c:v>
                </c:pt>
                <c:pt idx="24">
                  <c:v>Varėnos rajono</c:v>
                </c:pt>
                <c:pt idx="25">
                  <c:v>Vilkaviškio rajono</c:v>
                </c:pt>
                <c:pt idx="26">
                  <c:v>Vilniaus miesto</c:v>
                </c:pt>
                <c:pt idx="27">
                  <c:v>Vilniaus rajono</c:v>
                </c:pt>
                <c:pt idx="28">
                  <c:v>Visagino </c:v>
                </c:pt>
                <c:pt idx="29">
                  <c:v>Zarasų rajono</c:v>
                </c:pt>
                <c:pt idx="30">
                  <c:v>.</c:v>
                </c:pt>
              </c:strCache>
            </c:strRef>
          </c:cat>
          <c:val>
            <c:numRef>
              <c:f>Sheet5!$S$4:$S$34</c:f>
              <c:numCache>
                <c:formatCode>#,##0.00</c:formatCode>
                <c:ptCount val="31"/>
                <c:pt idx="0">
                  <c:v>307395.7367933272</c:v>
                </c:pt>
                <c:pt idx="1">
                  <c:v>13322.520852641335</c:v>
                </c:pt>
                <c:pt idx="2">
                  <c:v>14481.000926784043</c:v>
                </c:pt>
                <c:pt idx="3">
                  <c:v>0</c:v>
                </c:pt>
                <c:pt idx="4">
                  <c:v>131529.19369786841</c:v>
                </c:pt>
                <c:pt idx="5">
                  <c:v>1078.544949026875</c:v>
                </c:pt>
                <c:pt idx="6">
                  <c:v>34783.364226135309</c:v>
                </c:pt>
                <c:pt idx="7">
                  <c:v>53781.568582020394</c:v>
                </c:pt>
                <c:pt idx="8">
                  <c:v>63543.790546802586</c:v>
                </c:pt>
                <c:pt idx="9">
                  <c:v>16285.912882298426</c:v>
                </c:pt>
                <c:pt idx="10">
                  <c:v>11266.218721037998</c:v>
                </c:pt>
                <c:pt idx="11">
                  <c:v>38860.055607043563</c:v>
                </c:pt>
                <c:pt idx="12">
                  <c:v>0</c:v>
                </c:pt>
                <c:pt idx="13">
                  <c:v>41108.375810936093</c:v>
                </c:pt>
                <c:pt idx="14">
                  <c:v>49235.403151065751</c:v>
                </c:pt>
                <c:pt idx="15">
                  <c:v>920.70203892493043</c:v>
                </c:pt>
                <c:pt idx="16">
                  <c:v>2895.6209453197375</c:v>
                </c:pt>
                <c:pt idx="17">
                  <c:v>3440.9754402224312</c:v>
                </c:pt>
                <c:pt idx="18">
                  <c:v>1911.4921223354943</c:v>
                </c:pt>
                <c:pt idx="19">
                  <c:v>9760.1946246524531</c:v>
                </c:pt>
                <c:pt idx="20">
                  <c:v>59169.369786839598</c:v>
                </c:pt>
                <c:pt idx="21">
                  <c:v>0</c:v>
                </c:pt>
                <c:pt idx="22">
                  <c:v>68187.557924003704</c:v>
                </c:pt>
                <c:pt idx="23">
                  <c:v>7240.5004633920298</c:v>
                </c:pt>
                <c:pt idx="24">
                  <c:v>2896.2001853568086</c:v>
                </c:pt>
                <c:pt idx="25">
                  <c:v>38664.272474513353</c:v>
                </c:pt>
                <c:pt idx="26">
                  <c:v>0</c:v>
                </c:pt>
                <c:pt idx="27">
                  <c:v>34464.782205746116</c:v>
                </c:pt>
                <c:pt idx="28">
                  <c:v>0</c:v>
                </c:pt>
                <c:pt idx="29">
                  <c:v>141334.56904541262</c:v>
                </c:pt>
              </c:numCache>
            </c:numRef>
          </c:val>
          <c:smooth val="0"/>
          <c:extLst>
            <c:ext xmlns:c16="http://schemas.microsoft.com/office/drawing/2014/chart" uri="{C3380CC4-5D6E-409C-BE32-E72D297353CC}">
              <c16:uniqueId val="{00000003-6230-4438-B16A-CF6FAF55B53E}"/>
            </c:ext>
          </c:extLst>
        </c:ser>
        <c:ser>
          <c:idx val="4"/>
          <c:order val="4"/>
          <c:tx>
            <c:strRef>
              <c:f>Sheet5!$T$3</c:f>
              <c:strCache>
                <c:ptCount val="1"/>
                <c:pt idx="0">
                  <c:v>2012 m. (Eur)</c:v>
                </c:pt>
              </c:strCache>
            </c:strRef>
          </c:tx>
          <c:marker>
            <c:symbol val="none"/>
          </c:marker>
          <c:cat>
            <c:strRef>
              <c:f>Sheet5!$O$4:$O$34</c:f>
              <c:strCache>
                <c:ptCount val="31"/>
                <c:pt idx="0">
                  <c:v>Palangos miesto</c:v>
                </c:pt>
                <c:pt idx="1">
                  <c:v>Panevėžio miesto </c:v>
                </c:pt>
                <c:pt idx="2">
                  <c:v>Panevėžio rajono</c:v>
                </c:pt>
                <c:pt idx="3">
                  <c:v>Pasvalio rajono</c:v>
                </c:pt>
                <c:pt idx="4">
                  <c:v>Plungės rajono</c:v>
                </c:pt>
                <c:pt idx="5">
                  <c:v>Prienų rajono</c:v>
                </c:pt>
                <c:pt idx="6">
                  <c:v>Radviliškio rajono</c:v>
                </c:pt>
                <c:pt idx="7">
                  <c:v>Raseinių rajono</c:v>
                </c:pt>
                <c:pt idx="8">
                  <c:v>Rietavo </c:v>
                </c:pt>
                <c:pt idx="9">
                  <c:v>Rokiškio rajono</c:v>
                </c:pt>
                <c:pt idx="10">
                  <c:v>Skuodo rajono</c:v>
                </c:pt>
                <c:pt idx="11">
                  <c:v>Šakių rajono </c:v>
                </c:pt>
                <c:pt idx="12">
                  <c:v>Šalčininkų rajono </c:v>
                </c:pt>
                <c:pt idx="13">
                  <c:v>Šiaulių miesto </c:v>
                </c:pt>
                <c:pt idx="14">
                  <c:v>Šiaulių rajono </c:v>
                </c:pt>
                <c:pt idx="15">
                  <c:v>Šilalės rajono </c:v>
                </c:pt>
                <c:pt idx="16">
                  <c:v>Šilutės rajono </c:v>
                </c:pt>
                <c:pt idx="17">
                  <c:v>Širvintų rajono </c:v>
                </c:pt>
                <c:pt idx="18">
                  <c:v>Švenčionių rajono</c:v>
                </c:pt>
                <c:pt idx="19">
                  <c:v>Tauragės rajono </c:v>
                </c:pt>
                <c:pt idx="20">
                  <c:v>Telšių rajono</c:v>
                </c:pt>
                <c:pt idx="21">
                  <c:v>Trakų rajono</c:v>
                </c:pt>
                <c:pt idx="22">
                  <c:v>Ukmergės rajono </c:v>
                </c:pt>
                <c:pt idx="23">
                  <c:v>Utenos rajono </c:v>
                </c:pt>
                <c:pt idx="24">
                  <c:v>Varėnos rajono</c:v>
                </c:pt>
                <c:pt idx="25">
                  <c:v>Vilkaviškio rajono</c:v>
                </c:pt>
                <c:pt idx="26">
                  <c:v>Vilniaus miesto</c:v>
                </c:pt>
                <c:pt idx="27">
                  <c:v>Vilniaus rajono</c:v>
                </c:pt>
                <c:pt idx="28">
                  <c:v>Visagino </c:v>
                </c:pt>
                <c:pt idx="29">
                  <c:v>Zarasų rajono</c:v>
                </c:pt>
                <c:pt idx="30">
                  <c:v>.</c:v>
                </c:pt>
              </c:strCache>
            </c:strRef>
          </c:cat>
          <c:val>
            <c:numRef>
              <c:f>Sheet5!$T$4:$T$34</c:f>
              <c:numCache>
                <c:formatCode>#,##0.00</c:formatCode>
                <c:ptCount val="31"/>
                <c:pt idx="0">
                  <c:v>189176.89990732141</c:v>
                </c:pt>
                <c:pt idx="1">
                  <c:v>15639.481000926784</c:v>
                </c:pt>
                <c:pt idx="2">
                  <c:v>0</c:v>
                </c:pt>
                <c:pt idx="3">
                  <c:v>17908.364226135283</c:v>
                </c:pt>
                <c:pt idx="4">
                  <c:v>65357.391102872985</c:v>
                </c:pt>
                <c:pt idx="5">
                  <c:v>579.24003707136342</c:v>
                </c:pt>
                <c:pt idx="6">
                  <c:v>17826.112140871126</c:v>
                </c:pt>
                <c:pt idx="7">
                  <c:v>86886.005560704405</c:v>
                </c:pt>
                <c:pt idx="8">
                  <c:v>605943.0027803519</c:v>
                </c:pt>
                <c:pt idx="9">
                  <c:v>14712.696941612608</c:v>
                </c:pt>
                <c:pt idx="10">
                  <c:v>18018.419833178858</c:v>
                </c:pt>
                <c:pt idx="11">
                  <c:v>275789.21455051017</c:v>
                </c:pt>
                <c:pt idx="12">
                  <c:v>0</c:v>
                </c:pt>
                <c:pt idx="13">
                  <c:v>8524.965245597763</c:v>
                </c:pt>
                <c:pt idx="14">
                  <c:v>34754.402224281745</c:v>
                </c:pt>
                <c:pt idx="15">
                  <c:v>0</c:v>
                </c:pt>
                <c:pt idx="16">
                  <c:v>89554.564411492131</c:v>
                </c:pt>
                <c:pt idx="17">
                  <c:v>1448.1000926784043</c:v>
                </c:pt>
                <c:pt idx="18">
                  <c:v>579.24003707136342</c:v>
                </c:pt>
                <c:pt idx="19">
                  <c:v>116333.98980537536</c:v>
                </c:pt>
                <c:pt idx="20">
                  <c:v>187905.46802594996</c:v>
                </c:pt>
                <c:pt idx="21">
                  <c:v>0</c:v>
                </c:pt>
                <c:pt idx="22">
                  <c:v>19694.161260426292</c:v>
                </c:pt>
                <c:pt idx="23">
                  <c:v>0</c:v>
                </c:pt>
                <c:pt idx="24">
                  <c:v>0</c:v>
                </c:pt>
                <c:pt idx="25">
                  <c:v>73341.925393883226</c:v>
                </c:pt>
                <c:pt idx="26">
                  <c:v>0</c:v>
                </c:pt>
                <c:pt idx="27">
                  <c:v>41126.042632066732</c:v>
                </c:pt>
                <c:pt idx="28">
                  <c:v>0</c:v>
                </c:pt>
                <c:pt idx="29">
                  <c:v>5792.4003707136235</c:v>
                </c:pt>
              </c:numCache>
            </c:numRef>
          </c:val>
          <c:smooth val="0"/>
          <c:extLst>
            <c:ext xmlns:c16="http://schemas.microsoft.com/office/drawing/2014/chart" uri="{C3380CC4-5D6E-409C-BE32-E72D297353CC}">
              <c16:uniqueId val="{00000004-6230-4438-B16A-CF6FAF55B53E}"/>
            </c:ext>
          </c:extLst>
        </c:ser>
        <c:ser>
          <c:idx val="5"/>
          <c:order val="5"/>
          <c:tx>
            <c:strRef>
              <c:f>Sheet5!$U$3</c:f>
              <c:strCache>
                <c:ptCount val="1"/>
                <c:pt idx="0">
                  <c:v>2011 m. (Eur)</c:v>
                </c:pt>
              </c:strCache>
            </c:strRef>
          </c:tx>
          <c:marker>
            <c:symbol val="none"/>
          </c:marker>
          <c:cat>
            <c:strRef>
              <c:f>Sheet5!$O$4:$O$34</c:f>
              <c:strCache>
                <c:ptCount val="31"/>
                <c:pt idx="0">
                  <c:v>Palangos miesto</c:v>
                </c:pt>
                <c:pt idx="1">
                  <c:v>Panevėžio miesto </c:v>
                </c:pt>
                <c:pt idx="2">
                  <c:v>Panevėžio rajono</c:v>
                </c:pt>
                <c:pt idx="3">
                  <c:v>Pasvalio rajono</c:v>
                </c:pt>
                <c:pt idx="4">
                  <c:v>Plungės rajono</c:v>
                </c:pt>
                <c:pt idx="5">
                  <c:v>Prienų rajono</c:v>
                </c:pt>
                <c:pt idx="6">
                  <c:v>Radviliškio rajono</c:v>
                </c:pt>
                <c:pt idx="7">
                  <c:v>Raseinių rajono</c:v>
                </c:pt>
                <c:pt idx="8">
                  <c:v>Rietavo </c:v>
                </c:pt>
                <c:pt idx="9">
                  <c:v>Rokiškio rajono</c:v>
                </c:pt>
                <c:pt idx="10">
                  <c:v>Skuodo rajono</c:v>
                </c:pt>
                <c:pt idx="11">
                  <c:v>Šakių rajono </c:v>
                </c:pt>
                <c:pt idx="12">
                  <c:v>Šalčininkų rajono </c:v>
                </c:pt>
                <c:pt idx="13">
                  <c:v>Šiaulių miesto </c:v>
                </c:pt>
                <c:pt idx="14">
                  <c:v>Šiaulių rajono </c:v>
                </c:pt>
                <c:pt idx="15">
                  <c:v>Šilalės rajono </c:v>
                </c:pt>
                <c:pt idx="16">
                  <c:v>Šilutės rajono </c:v>
                </c:pt>
                <c:pt idx="17">
                  <c:v>Širvintų rajono </c:v>
                </c:pt>
                <c:pt idx="18">
                  <c:v>Švenčionių rajono</c:v>
                </c:pt>
                <c:pt idx="19">
                  <c:v>Tauragės rajono </c:v>
                </c:pt>
                <c:pt idx="20">
                  <c:v>Telšių rajono</c:v>
                </c:pt>
                <c:pt idx="21">
                  <c:v>Trakų rajono</c:v>
                </c:pt>
                <c:pt idx="22">
                  <c:v>Ukmergės rajono </c:v>
                </c:pt>
                <c:pt idx="23">
                  <c:v>Utenos rajono </c:v>
                </c:pt>
                <c:pt idx="24">
                  <c:v>Varėnos rajono</c:v>
                </c:pt>
                <c:pt idx="25">
                  <c:v>Vilkaviškio rajono</c:v>
                </c:pt>
                <c:pt idx="26">
                  <c:v>Vilniaus miesto</c:v>
                </c:pt>
                <c:pt idx="27">
                  <c:v>Vilniaus rajono</c:v>
                </c:pt>
                <c:pt idx="28">
                  <c:v>Visagino </c:v>
                </c:pt>
                <c:pt idx="29">
                  <c:v>Zarasų rajono</c:v>
                </c:pt>
                <c:pt idx="30">
                  <c:v>.</c:v>
                </c:pt>
              </c:strCache>
            </c:strRef>
          </c:cat>
          <c:val>
            <c:numRef>
              <c:f>Sheet5!$U$4:$U$34</c:f>
              <c:numCache>
                <c:formatCode>#,##0.00</c:formatCode>
                <c:ptCount val="31"/>
                <c:pt idx="0">
                  <c:v>77444.392956441152</c:v>
                </c:pt>
                <c:pt idx="1">
                  <c:v>35912.882298424578</c:v>
                </c:pt>
                <c:pt idx="2">
                  <c:v>1448.1000926784043</c:v>
                </c:pt>
                <c:pt idx="3">
                  <c:v>16740.037071362356</c:v>
                </c:pt>
                <c:pt idx="4">
                  <c:v>357902.2822057461</c:v>
                </c:pt>
                <c:pt idx="5">
                  <c:v>1158.4800741427266</c:v>
                </c:pt>
                <c:pt idx="6">
                  <c:v>157948.9110287303</c:v>
                </c:pt>
                <c:pt idx="7">
                  <c:v>43399.270157553219</c:v>
                </c:pt>
                <c:pt idx="8">
                  <c:v>152650.31278962007</c:v>
                </c:pt>
                <c:pt idx="9">
                  <c:v>41097.08063021316</c:v>
                </c:pt>
                <c:pt idx="10">
                  <c:v>22625.984708063057</c:v>
                </c:pt>
                <c:pt idx="11">
                  <c:v>207303.34800741429</c:v>
                </c:pt>
                <c:pt idx="12">
                  <c:v>0</c:v>
                </c:pt>
                <c:pt idx="13">
                  <c:v>4923.5403151065775</c:v>
                </c:pt>
                <c:pt idx="14">
                  <c:v>40546.802594995424</c:v>
                </c:pt>
                <c:pt idx="15">
                  <c:v>75297.439759036162</c:v>
                </c:pt>
                <c:pt idx="16">
                  <c:v>191525.71825764611</c:v>
                </c:pt>
                <c:pt idx="17">
                  <c:v>1448.1000926784043</c:v>
                </c:pt>
                <c:pt idx="18">
                  <c:v>2803.521779425394</c:v>
                </c:pt>
                <c:pt idx="19">
                  <c:v>151165.14133456911</c:v>
                </c:pt>
                <c:pt idx="20">
                  <c:v>465795.87581093609</c:v>
                </c:pt>
                <c:pt idx="21">
                  <c:v>0</c:v>
                </c:pt>
                <c:pt idx="22">
                  <c:v>18844.995366079696</c:v>
                </c:pt>
                <c:pt idx="23">
                  <c:v>21721.50139017609</c:v>
                </c:pt>
                <c:pt idx="24">
                  <c:v>5224.1658943466173</c:v>
                </c:pt>
                <c:pt idx="25">
                  <c:v>13094.300278035218</c:v>
                </c:pt>
                <c:pt idx="26">
                  <c:v>0</c:v>
                </c:pt>
                <c:pt idx="27">
                  <c:v>73724.803058387406</c:v>
                </c:pt>
                <c:pt idx="28">
                  <c:v>0</c:v>
                </c:pt>
                <c:pt idx="29">
                  <c:v>81325.301204819276</c:v>
                </c:pt>
              </c:numCache>
            </c:numRef>
          </c:val>
          <c:smooth val="0"/>
          <c:extLst>
            <c:ext xmlns:c16="http://schemas.microsoft.com/office/drawing/2014/chart" uri="{C3380CC4-5D6E-409C-BE32-E72D297353CC}">
              <c16:uniqueId val="{00000005-6230-4438-B16A-CF6FAF55B53E}"/>
            </c:ext>
          </c:extLst>
        </c:ser>
        <c:ser>
          <c:idx val="6"/>
          <c:order val="6"/>
          <c:tx>
            <c:strRef>
              <c:f>Sheet5!$V$3</c:f>
              <c:strCache>
                <c:ptCount val="1"/>
                <c:pt idx="0">
                  <c:v>2010 m. (Eur)</c:v>
                </c:pt>
              </c:strCache>
            </c:strRef>
          </c:tx>
          <c:marker>
            <c:symbol val="none"/>
          </c:marker>
          <c:cat>
            <c:strRef>
              <c:f>Sheet5!$O$4:$O$34</c:f>
              <c:strCache>
                <c:ptCount val="31"/>
                <c:pt idx="0">
                  <c:v>Palangos miesto</c:v>
                </c:pt>
                <c:pt idx="1">
                  <c:v>Panevėžio miesto </c:v>
                </c:pt>
                <c:pt idx="2">
                  <c:v>Panevėžio rajono</c:v>
                </c:pt>
                <c:pt idx="3">
                  <c:v>Pasvalio rajono</c:v>
                </c:pt>
                <c:pt idx="4">
                  <c:v>Plungės rajono</c:v>
                </c:pt>
                <c:pt idx="5">
                  <c:v>Prienų rajono</c:v>
                </c:pt>
                <c:pt idx="6">
                  <c:v>Radviliškio rajono</c:v>
                </c:pt>
                <c:pt idx="7">
                  <c:v>Raseinių rajono</c:v>
                </c:pt>
                <c:pt idx="8">
                  <c:v>Rietavo </c:v>
                </c:pt>
                <c:pt idx="9">
                  <c:v>Rokiškio rajono</c:v>
                </c:pt>
                <c:pt idx="10">
                  <c:v>Skuodo rajono</c:v>
                </c:pt>
                <c:pt idx="11">
                  <c:v>Šakių rajono </c:v>
                </c:pt>
                <c:pt idx="12">
                  <c:v>Šalčininkų rajono </c:v>
                </c:pt>
                <c:pt idx="13">
                  <c:v>Šiaulių miesto </c:v>
                </c:pt>
                <c:pt idx="14">
                  <c:v>Šiaulių rajono </c:v>
                </c:pt>
                <c:pt idx="15">
                  <c:v>Šilalės rajono </c:v>
                </c:pt>
                <c:pt idx="16">
                  <c:v>Šilutės rajono </c:v>
                </c:pt>
                <c:pt idx="17">
                  <c:v>Širvintų rajono </c:v>
                </c:pt>
                <c:pt idx="18">
                  <c:v>Švenčionių rajono</c:v>
                </c:pt>
                <c:pt idx="19">
                  <c:v>Tauragės rajono </c:v>
                </c:pt>
                <c:pt idx="20">
                  <c:v>Telšių rajono</c:v>
                </c:pt>
                <c:pt idx="21">
                  <c:v>Trakų rajono</c:v>
                </c:pt>
                <c:pt idx="22">
                  <c:v>Ukmergės rajono </c:v>
                </c:pt>
                <c:pt idx="23">
                  <c:v>Utenos rajono </c:v>
                </c:pt>
                <c:pt idx="24">
                  <c:v>Varėnos rajono</c:v>
                </c:pt>
                <c:pt idx="25">
                  <c:v>Vilkaviškio rajono</c:v>
                </c:pt>
                <c:pt idx="26">
                  <c:v>Vilniaus miesto</c:v>
                </c:pt>
                <c:pt idx="27">
                  <c:v>Vilniaus rajono</c:v>
                </c:pt>
                <c:pt idx="28">
                  <c:v>Visagino </c:v>
                </c:pt>
                <c:pt idx="29">
                  <c:v>Zarasų rajono</c:v>
                </c:pt>
                <c:pt idx="30">
                  <c:v>.</c:v>
                </c:pt>
              </c:strCache>
            </c:strRef>
          </c:cat>
          <c:val>
            <c:numRef>
              <c:f>Sheet5!$V$4:$V$34</c:f>
              <c:numCache>
                <c:formatCode>#,##0.00</c:formatCode>
                <c:ptCount val="31"/>
                <c:pt idx="0">
                  <c:v>26065.801668211298</c:v>
                </c:pt>
                <c:pt idx="1">
                  <c:v>23575.069508804423</c:v>
                </c:pt>
                <c:pt idx="2">
                  <c:v>579.24003707136342</c:v>
                </c:pt>
                <c:pt idx="3">
                  <c:v>6950.8804448563524</c:v>
                </c:pt>
                <c:pt idx="4">
                  <c:v>174608.72335495849</c:v>
                </c:pt>
                <c:pt idx="5">
                  <c:v>1170.064874884152</c:v>
                </c:pt>
                <c:pt idx="6">
                  <c:v>0</c:v>
                </c:pt>
                <c:pt idx="7">
                  <c:v>88536.839666357846</c:v>
                </c:pt>
                <c:pt idx="8">
                  <c:v>109891.97173308619</c:v>
                </c:pt>
                <c:pt idx="9">
                  <c:v>12164.040778498616</c:v>
                </c:pt>
                <c:pt idx="10">
                  <c:v>24623.493975903621</c:v>
                </c:pt>
                <c:pt idx="11">
                  <c:v>64051.784059314203</c:v>
                </c:pt>
                <c:pt idx="12">
                  <c:v>54847.08063021316</c:v>
                </c:pt>
                <c:pt idx="13">
                  <c:v>0</c:v>
                </c:pt>
                <c:pt idx="14">
                  <c:v>69508.804448563489</c:v>
                </c:pt>
                <c:pt idx="15">
                  <c:v>41542.805838739601</c:v>
                </c:pt>
                <c:pt idx="16">
                  <c:v>419016.4504170529</c:v>
                </c:pt>
                <c:pt idx="17">
                  <c:v>1824.6061167747916</c:v>
                </c:pt>
                <c:pt idx="18">
                  <c:v>34406.858202039017</c:v>
                </c:pt>
                <c:pt idx="19">
                  <c:v>74623.493975903417</c:v>
                </c:pt>
                <c:pt idx="20">
                  <c:v>126737.72011121409</c:v>
                </c:pt>
                <c:pt idx="21">
                  <c:v>0</c:v>
                </c:pt>
                <c:pt idx="22">
                  <c:v>26350.498146431881</c:v>
                </c:pt>
                <c:pt idx="23">
                  <c:v>16435.936051899906</c:v>
                </c:pt>
                <c:pt idx="24">
                  <c:v>6137.6274328081563</c:v>
                </c:pt>
                <c:pt idx="25">
                  <c:v>21432.460611677481</c:v>
                </c:pt>
                <c:pt idx="26">
                  <c:v>0</c:v>
                </c:pt>
                <c:pt idx="27">
                  <c:v>23748.841519925856</c:v>
                </c:pt>
                <c:pt idx="28">
                  <c:v>868.86005560704348</c:v>
                </c:pt>
                <c:pt idx="29">
                  <c:v>7472.196478220575</c:v>
                </c:pt>
              </c:numCache>
            </c:numRef>
          </c:val>
          <c:smooth val="0"/>
          <c:extLst>
            <c:ext xmlns:c16="http://schemas.microsoft.com/office/drawing/2014/chart" uri="{C3380CC4-5D6E-409C-BE32-E72D297353CC}">
              <c16:uniqueId val="{00000006-6230-4438-B16A-CF6FAF55B53E}"/>
            </c:ext>
          </c:extLst>
        </c:ser>
        <c:dLbls>
          <c:showLegendKey val="0"/>
          <c:showVal val="0"/>
          <c:showCatName val="0"/>
          <c:showSerName val="0"/>
          <c:showPercent val="0"/>
          <c:showBubbleSize val="0"/>
        </c:dLbls>
        <c:smooth val="0"/>
        <c:axId val="82020992"/>
        <c:axId val="82047360"/>
      </c:lineChart>
      <c:catAx>
        <c:axId val="82020992"/>
        <c:scaling>
          <c:orientation val="minMax"/>
        </c:scaling>
        <c:delete val="0"/>
        <c:axPos val="b"/>
        <c:numFmt formatCode="General" sourceLinked="0"/>
        <c:majorTickMark val="out"/>
        <c:minorTickMark val="none"/>
        <c:tickLblPos val="nextTo"/>
        <c:crossAx val="82047360"/>
        <c:crosses val="autoZero"/>
        <c:auto val="1"/>
        <c:lblAlgn val="ctr"/>
        <c:lblOffset val="100"/>
        <c:noMultiLvlLbl val="0"/>
      </c:catAx>
      <c:valAx>
        <c:axId val="82047360"/>
        <c:scaling>
          <c:orientation val="minMax"/>
        </c:scaling>
        <c:delete val="0"/>
        <c:axPos val="l"/>
        <c:majorGridlines/>
        <c:numFmt formatCode="#,##0" sourceLinked="0"/>
        <c:majorTickMark val="out"/>
        <c:minorTickMark val="none"/>
        <c:tickLblPos val="nextTo"/>
        <c:crossAx val="82020992"/>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c:style val="2"/>
  <c:chart>
    <c:autoTitleDeleted val="0"/>
    <c:plotArea>
      <c:layout/>
      <c:lineChart>
        <c:grouping val="standard"/>
        <c:varyColors val="0"/>
        <c:ser>
          <c:idx val="0"/>
          <c:order val="0"/>
          <c:tx>
            <c:strRef>
              <c:f>Sheet5!$E$3</c:f>
              <c:strCache>
                <c:ptCount val="1"/>
                <c:pt idx="0">
                  <c:v>2016 m. (Eur.)</c:v>
                </c:pt>
              </c:strCache>
            </c:strRef>
          </c:tx>
          <c:marker>
            <c:symbol val="none"/>
          </c:marker>
          <c:cat>
            <c:strRef>
              <c:f>Sheet5!$D$4:$D$33</c:f>
              <c:strCache>
                <c:ptCount val="30"/>
                <c:pt idx="0">
                  <c:v>Akmenės rajono</c:v>
                </c:pt>
                <c:pt idx="1">
                  <c:v>Alytaus miesto</c:v>
                </c:pt>
                <c:pt idx="2">
                  <c:v>Alytaus rajono</c:v>
                </c:pt>
                <c:pt idx="3">
                  <c:v>Anykščių rajono</c:v>
                </c:pt>
                <c:pt idx="4">
                  <c:v>Birštono </c:v>
                </c:pt>
                <c:pt idx="5">
                  <c:v>Biržų rajono </c:v>
                </c:pt>
                <c:pt idx="6">
                  <c:v>Druskininkų </c:v>
                </c:pt>
                <c:pt idx="7">
                  <c:v>Elektrėnų </c:v>
                </c:pt>
                <c:pt idx="8">
                  <c:v>Ignalinos rajono </c:v>
                </c:pt>
                <c:pt idx="9">
                  <c:v>Jonavos rajono   </c:v>
                </c:pt>
                <c:pt idx="10">
                  <c:v>Joniškio rajono   </c:v>
                </c:pt>
                <c:pt idx="11">
                  <c:v>Jurbarko rajono </c:v>
                </c:pt>
                <c:pt idx="12">
                  <c:v>Kaišiadorių rajono </c:v>
                </c:pt>
                <c:pt idx="13">
                  <c:v>Kalvarijos</c:v>
                </c:pt>
                <c:pt idx="14">
                  <c:v>Kauno miesto</c:v>
                </c:pt>
                <c:pt idx="15">
                  <c:v>Kauno rajono     </c:v>
                </c:pt>
                <c:pt idx="16">
                  <c:v>Kazlų Rūdos</c:v>
                </c:pt>
                <c:pt idx="17">
                  <c:v>Kėdainių rajono </c:v>
                </c:pt>
                <c:pt idx="18">
                  <c:v>Kelmės rajono    </c:v>
                </c:pt>
                <c:pt idx="19">
                  <c:v>Klaipėdos miesto</c:v>
                </c:pt>
                <c:pt idx="20">
                  <c:v>Klaipėdos rajono</c:v>
                </c:pt>
                <c:pt idx="21">
                  <c:v>Kretingos rajono</c:v>
                </c:pt>
                <c:pt idx="22">
                  <c:v>Kupiškio rajono </c:v>
                </c:pt>
                <c:pt idx="23">
                  <c:v>Lazdijų rajono    </c:v>
                </c:pt>
                <c:pt idx="24">
                  <c:v>Marijampolės </c:v>
                </c:pt>
                <c:pt idx="25">
                  <c:v>Mažeikių rajono </c:v>
                </c:pt>
                <c:pt idx="26">
                  <c:v>Molėtų rajono </c:v>
                </c:pt>
                <c:pt idx="27">
                  <c:v>Neringos </c:v>
                </c:pt>
                <c:pt idx="28">
                  <c:v>Pagėgių </c:v>
                </c:pt>
                <c:pt idx="29">
                  <c:v>Pakruojo rajono </c:v>
                </c:pt>
              </c:strCache>
            </c:strRef>
          </c:cat>
          <c:val>
            <c:numRef>
              <c:f>Sheet5!$E$4:$E$33</c:f>
              <c:numCache>
                <c:formatCode>#,##0.00</c:formatCode>
                <c:ptCount val="30"/>
                <c:pt idx="0">
                  <c:v>14221.76</c:v>
                </c:pt>
                <c:pt idx="1">
                  <c:v>53425.96</c:v>
                </c:pt>
                <c:pt idx="2" formatCode="#,##0">
                  <c:v>38850</c:v>
                </c:pt>
                <c:pt idx="3">
                  <c:v>71222.09</c:v>
                </c:pt>
                <c:pt idx="4" formatCode="#,##0">
                  <c:v>3690</c:v>
                </c:pt>
                <c:pt idx="5" formatCode="#,##0">
                  <c:v>9438</c:v>
                </c:pt>
                <c:pt idx="6" formatCode="#,##0">
                  <c:v>5600</c:v>
                </c:pt>
                <c:pt idx="7">
                  <c:v>12123.9</c:v>
                </c:pt>
                <c:pt idx="8" formatCode="#,##0">
                  <c:v>6000</c:v>
                </c:pt>
                <c:pt idx="9">
                  <c:v>20925.88</c:v>
                </c:pt>
                <c:pt idx="10" formatCode="#,##0">
                  <c:v>46960</c:v>
                </c:pt>
                <c:pt idx="11">
                  <c:v>34017.189999999995</c:v>
                </c:pt>
                <c:pt idx="12" formatCode="#,##0">
                  <c:v>93790</c:v>
                </c:pt>
                <c:pt idx="13" formatCode="#,##0">
                  <c:v>1644</c:v>
                </c:pt>
                <c:pt idx="14">
                  <c:v>564763.01</c:v>
                </c:pt>
                <c:pt idx="15" formatCode="#,##0">
                  <c:v>353100</c:v>
                </c:pt>
                <c:pt idx="16" formatCode="#,##0">
                  <c:v>1500</c:v>
                </c:pt>
                <c:pt idx="17" formatCode="#,##0">
                  <c:v>164700</c:v>
                </c:pt>
                <c:pt idx="18" formatCode="#,##0">
                  <c:v>63000</c:v>
                </c:pt>
                <c:pt idx="19" formatCode="#,##0">
                  <c:v>1578345</c:v>
                </c:pt>
                <c:pt idx="20" formatCode="#,##0">
                  <c:v>91572</c:v>
                </c:pt>
                <c:pt idx="21" formatCode="#,##0">
                  <c:v>42000</c:v>
                </c:pt>
                <c:pt idx="22">
                  <c:v>0</c:v>
                </c:pt>
                <c:pt idx="23" formatCode="#,##0">
                  <c:v>59000</c:v>
                </c:pt>
                <c:pt idx="24" formatCode="#,##0">
                  <c:v>74400</c:v>
                </c:pt>
                <c:pt idx="25">
                  <c:v>74417.149999999994</c:v>
                </c:pt>
                <c:pt idx="26" formatCode="#,##0">
                  <c:v>17700</c:v>
                </c:pt>
                <c:pt idx="27" formatCode="#,##0">
                  <c:v>1400</c:v>
                </c:pt>
                <c:pt idx="28" formatCode="#,##0">
                  <c:v>59800</c:v>
                </c:pt>
                <c:pt idx="29" formatCode="#,##0">
                  <c:v>71200</c:v>
                </c:pt>
              </c:numCache>
            </c:numRef>
          </c:val>
          <c:smooth val="0"/>
          <c:extLst>
            <c:ext xmlns:c16="http://schemas.microsoft.com/office/drawing/2014/chart" uri="{C3380CC4-5D6E-409C-BE32-E72D297353CC}">
              <c16:uniqueId val="{00000000-464C-485A-ACA3-11493B1B660F}"/>
            </c:ext>
          </c:extLst>
        </c:ser>
        <c:ser>
          <c:idx val="1"/>
          <c:order val="1"/>
          <c:tx>
            <c:strRef>
              <c:f>Sheet5!$F$3</c:f>
              <c:strCache>
                <c:ptCount val="1"/>
                <c:pt idx="0">
                  <c:v>2015 m. (Eur)</c:v>
                </c:pt>
              </c:strCache>
            </c:strRef>
          </c:tx>
          <c:marker>
            <c:symbol val="none"/>
          </c:marker>
          <c:cat>
            <c:strRef>
              <c:f>Sheet5!$D$4:$D$33</c:f>
              <c:strCache>
                <c:ptCount val="30"/>
                <c:pt idx="0">
                  <c:v>Akmenės rajono</c:v>
                </c:pt>
                <c:pt idx="1">
                  <c:v>Alytaus miesto</c:v>
                </c:pt>
                <c:pt idx="2">
                  <c:v>Alytaus rajono</c:v>
                </c:pt>
                <c:pt idx="3">
                  <c:v>Anykščių rajono</c:v>
                </c:pt>
                <c:pt idx="4">
                  <c:v>Birštono </c:v>
                </c:pt>
                <c:pt idx="5">
                  <c:v>Biržų rajono </c:v>
                </c:pt>
                <c:pt idx="6">
                  <c:v>Druskininkų </c:v>
                </c:pt>
                <c:pt idx="7">
                  <c:v>Elektrėnų </c:v>
                </c:pt>
                <c:pt idx="8">
                  <c:v>Ignalinos rajono </c:v>
                </c:pt>
                <c:pt idx="9">
                  <c:v>Jonavos rajono   </c:v>
                </c:pt>
                <c:pt idx="10">
                  <c:v>Joniškio rajono   </c:v>
                </c:pt>
                <c:pt idx="11">
                  <c:v>Jurbarko rajono </c:v>
                </c:pt>
                <c:pt idx="12">
                  <c:v>Kaišiadorių rajono </c:v>
                </c:pt>
                <c:pt idx="13">
                  <c:v>Kalvarijos</c:v>
                </c:pt>
                <c:pt idx="14">
                  <c:v>Kauno miesto</c:v>
                </c:pt>
                <c:pt idx="15">
                  <c:v>Kauno rajono     </c:v>
                </c:pt>
                <c:pt idx="16">
                  <c:v>Kazlų Rūdos</c:v>
                </c:pt>
                <c:pt idx="17">
                  <c:v>Kėdainių rajono </c:v>
                </c:pt>
                <c:pt idx="18">
                  <c:v>Kelmės rajono    </c:v>
                </c:pt>
                <c:pt idx="19">
                  <c:v>Klaipėdos miesto</c:v>
                </c:pt>
                <c:pt idx="20">
                  <c:v>Klaipėdos rajono</c:v>
                </c:pt>
                <c:pt idx="21">
                  <c:v>Kretingos rajono</c:v>
                </c:pt>
                <c:pt idx="22">
                  <c:v>Kupiškio rajono </c:v>
                </c:pt>
                <c:pt idx="23">
                  <c:v>Lazdijų rajono    </c:v>
                </c:pt>
                <c:pt idx="24">
                  <c:v>Marijampolės </c:v>
                </c:pt>
                <c:pt idx="25">
                  <c:v>Mažeikių rajono </c:v>
                </c:pt>
                <c:pt idx="26">
                  <c:v>Molėtų rajono </c:v>
                </c:pt>
                <c:pt idx="27">
                  <c:v>Neringos </c:v>
                </c:pt>
                <c:pt idx="28">
                  <c:v>Pagėgių </c:v>
                </c:pt>
                <c:pt idx="29">
                  <c:v>Pakruojo rajono </c:v>
                </c:pt>
              </c:strCache>
            </c:strRef>
          </c:cat>
          <c:val>
            <c:numRef>
              <c:f>Sheet5!$F$4:$F$33</c:f>
              <c:numCache>
                <c:formatCode>#,##0</c:formatCode>
                <c:ptCount val="30"/>
                <c:pt idx="0">
                  <c:v>22942</c:v>
                </c:pt>
                <c:pt idx="1">
                  <c:v>1400</c:v>
                </c:pt>
                <c:pt idx="2">
                  <c:v>28010</c:v>
                </c:pt>
                <c:pt idx="3">
                  <c:v>67481</c:v>
                </c:pt>
                <c:pt idx="4">
                  <c:v>24860</c:v>
                </c:pt>
                <c:pt idx="5" formatCode="#,##0.00">
                  <c:v>21377.200000000001</c:v>
                </c:pt>
                <c:pt idx="6">
                  <c:v>288100</c:v>
                </c:pt>
                <c:pt idx="7" formatCode="#,##0.00">
                  <c:v>6642.09</c:v>
                </c:pt>
                <c:pt idx="8">
                  <c:v>11000</c:v>
                </c:pt>
                <c:pt idx="9">
                  <c:v>9485</c:v>
                </c:pt>
                <c:pt idx="10">
                  <c:v>38253</c:v>
                </c:pt>
                <c:pt idx="11" formatCode="#,##0.00">
                  <c:v>15338.8</c:v>
                </c:pt>
                <c:pt idx="12">
                  <c:v>19970</c:v>
                </c:pt>
                <c:pt idx="13">
                  <c:v>1270</c:v>
                </c:pt>
                <c:pt idx="14" formatCode="#,##0.00">
                  <c:v>314246.52</c:v>
                </c:pt>
                <c:pt idx="15" formatCode="#,##0.00">
                  <c:v>397487.13999999996</c:v>
                </c:pt>
                <c:pt idx="16" formatCode="General">
                  <c:v>0</c:v>
                </c:pt>
                <c:pt idx="17">
                  <c:v>104300</c:v>
                </c:pt>
                <c:pt idx="18">
                  <c:v>75100</c:v>
                </c:pt>
                <c:pt idx="19">
                  <c:v>1414382</c:v>
                </c:pt>
                <c:pt idx="20">
                  <c:v>94500</c:v>
                </c:pt>
                <c:pt idx="21">
                  <c:v>100570</c:v>
                </c:pt>
                <c:pt idx="22">
                  <c:v>2896</c:v>
                </c:pt>
                <c:pt idx="23">
                  <c:v>5707</c:v>
                </c:pt>
                <c:pt idx="24">
                  <c:v>43800</c:v>
                </c:pt>
                <c:pt idx="25">
                  <c:v>51000</c:v>
                </c:pt>
                <c:pt idx="26">
                  <c:v>18790</c:v>
                </c:pt>
                <c:pt idx="27">
                  <c:v>7722</c:v>
                </c:pt>
                <c:pt idx="28">
                  <c:v>7568</c:v>
                </c:pt>
                <c:pt idx="29">
                  <c:v>17900</c:v>
                </c:pt>
              </c:numCache>
            </c:numRef>
          </c:val>
          <c:smooth val="0"/>
          <c:extLst>
            <c:ext xmlns:c16="http://schemas.microsoft.com/office/drawing/2014/chart" uri="{C3380CC4-5D6E-409C-BE32-E72D297353CC}">
              <c16:uniqueId val="{00000001-464C-485A-ACA3-11493B1B660F}"/>
            </c:ext>
          </c:extLst>
        </c:ser>
        <c:ser>
          <c:idx val="2"/>
          <c:order val="2"/>
          <c:tx>
            <c:strRef>
              <c:f>Sheet5!$G$3</c:f>
              <c:strCache>
                <c:ptCount val="1"/>
                <c:pt idx="0">
                  <c:v>2014 m. (Eur)</c:v>
                </c:pt>
              </c:strCache>
            </c:strRef>
          </c:tx>
          <c:marker>
            <c:symbol val="none"/>
          </c:marker>
          <c:cat>
            <c:strRef>
              <c:f>Sheet5!$D$4:$D$33</c:f>
              <c:strCache>
                <c:ptCount val="30"/>
                <c:pt idx="0">
                  <c:v>Akmenės rajono</c:v>
                </c:pt>
                <c:pt idx="1">
                  <c:v>Alytaus miesto</c:v>
                </c:pt>
                <c:pt idx="2">
                  <c:v>Alytaus rajono</c:v>
                </c:pt>
                <c:pt idx="3">
                  <c:v>Anykščių rajono</c:v>
                </c:pt>
                <c:pt idx="4">
                  <c:v>Birštono </c:v>
                </c:pt>
                <c:pt idx="5">
                  <c:v>Biržų rajono </c:v>
                </c:pt>
                <c:pt idx="6">
                  <c:v>Druskininkų </c:v>
                </c:pt>
                <c:pt idx="7">
                  <c:v>Elektrėnų </c:v>
                </c:pt>
                <c:pt idx="8">
                  <c:v>Ignalinos rajono </c:v>
                </c:pt>
                <c:pt idx="9">
                  <c:v>Jonavos rajono   </c:v>
                </c:pt>
                <c:pt idx="10">
                  <c:v>Joniškio rajono   </c:v>
                </c:pt>
                <c:pt idx="11">
                  <c:v>Jurbarko rajono </c:v>
                </c:pt>
                <c:pt idx="12">
                  <c:v>Kaišiadorių rajono </c:v>
                </c:pt>
                <c:pt idx="13">
                  <c:v>Kalvarijos</c:v>
                </c:pt>
                <c:pt idx="14">
                  <c:v>Kauno miesto</c:v>
                </c:pt>
                <c:pt idx="15">
                  <c:v>Kauno rajono     </c:v>
                </c:pt>
                <c:pt idx="16">
                  <c:v>Kazlų Rūdos</c:v>
                </c:pt>
                <c:pt idx="17">
                  <c:v>Kėdainių rajono </c:v>
                </c:pt>
                <c:pt idx="18">
                  <c:v>Kelmės rajono    </c:v>
                </c:pt>
                <c:pt idx="19">
                  <c:v>Klaipėdos miesto</c:v>
                </c:pt>
                <c:pt idx="20">
                  <c:v>Klaipėdos rajono</c:v>
                </c:pt>
                <c:pt idx="21">
                  <c:v>Kretingos rajono</c:v>
                </c:pt>
                <c:pt idx="22">
                  <c:v>Kupiškio rajono </c:v>
                </c:pt>
                <c:pt idx="23">
                  <c:v>Lazdijų rajono    </c:v>
                </c:pt>
                <c:pt idx="24">
                  <c:v>Marijampolės </c:v>
                </c:pt>
                <c:pt idx="25">
                  <c:v>Mažeikių rajono </c:v>
                </c:pt>
                <c:pt idx="26">
                  <c:v>Molėtų rajono </c:v>
                </c:pt>
                <c:pt idx="27">
                  <c:v>Neringos </c:v>
                </c:pt>
                <c:pt idx="28">
                  <c:v>Pagėgių </c:v>
                </c:pt>
                <c:pt idx="29">
                  <c:v>Pakruojo rajono </c:v>
                </c:pt>
              </c:strCache>
            </c:strRef>
          </c:cat>
          <c:val>
            <c:numRef>
              <c:f>Sheet5!$G$4:$G$33</c:f>
              <c:numCache>
                <c:formatCode>#,##0.00</c:formatCode>
                <c:ptCount val="30"/>
                <c:pt idx="0">
                  <c:v>12570.667284522706</c:v>
                </c:pt>
                <c:pt idx="1">
                  <c:v>0</c:v>
                </c:pt>
                <c:pt idx="2">
                  <c:v>29308.097775718285</c:v>
                </c:pt>
                <c:pt idx="3">
                  <c:v>64600.324374420816</c:v>
                </c:pt>
                <c:pt idx="4">
                  <c:v>509.51691380908204</c:v>
                </c:pt>
                <c:pt idx="5">
                  <c:v>209534.8702502317</c:v>
                </c:pt>
                <c:pt idx="6">
                  <c:v>299174.58294717362</c:v>
                </c:pt>
                <c:pt idx="7">
                  <c:v>3794.0222428174252</c:v>
                </c:pt>
                <c:pt idx="8">
                  <c:v>8172.2080630213204</c:v>
                </c:pt>
                <c:pt idx="9">
                  <c:v>86654.309545875833</c:v>
                </c:pt>
                <c:pt idx="10">
                  <c:v>60472.659870250231</c:v>
                </c:pt>
                <c:pt idx="11">
                  <c:v>13649.397590361445</c:v>
                </c:pt>
                <c:pt idx="12">
                  <c:v>5633.1093605190044</c:v>
                </c:pt>
                <c:pt idx="13">
                  <c:v>48192.771084337277</c:v>
                </c:pt>
                <c:pt idx="14">
                  <c:v>224849.68721037998</c:v>
                </c:pt>
                <c:pt idx="15">
                  <c:v>60743.164967562509</c:v>
                </c:pt>
                <c:pt idx="16">
                  <c:v>1249.7103799814658</c:v>
                </c:pt>
                <c:pt idx="17">
                  <c:v>62384.15199258567</c:v>
                </c:pt>
                <c:pt idx="18">
                  <c:v>75301.204819277118</c:v>
                </c:pt>
                <c:pt idx="19">
                  <c:v>754341.1144578323</c:v>
                </c:pt>
                <c:pt idx="20">
                  <c:v>36492.122335495842</c:v>
                </c:pt>
                <c:pt idx="21">
                  <c:v>21692.539388322512</c:v>
                </c:pt>
                <c:pt idx="22">
                  <c:v>2896.2001853568086</c:v>
                </c:pt>
                <c:pt idx="23">
                  <c:v>35854.089434661662</c:v>
                </c:pt>
                <c:pt idx="24">
                  <c:v>125144.81000926784</c:v>
                </c:pt>
                <c:pt idx="25">
                  <c:v>36289.388322520863</c:v>
                </c:pt>
                <c:pt idx="26">
                  <c:v>30096.000347544017</c:v>
                </c:pt>
                <c:pt idx="27">
                  <c:v>584.30838739573676</c:v>
                </c:pt>
                <c:pt idx="28">
                  <c:v>75495.250231695973</c:v>
                </c:pt>
                <c:pt idx="29">
                  <c:v>15581.556997219643</c:v>
                </c:pt>
              </c:numCache>
            </c:numRef>
          </c:val>
          <c:smooth val="0"/>
          <c:extLst>
            <c:ext xmlns:c16="http://schemas.microsoft.com/office/drawing/2014/chart" uri="{C3380CC4-5D6E-409C-BE32-E72D297353CC}">
              <c16:uniqueId val="{00000002-464C-485A-ACA3-11493B1B660F}"/>
            </c:ext>
          </c:extLst>
        </c:ser>
        <c:ser>
          <c:idx val="3"/>
          <c:order val="3"/>
          <c:tx>
            <c:strRef>
              <c:f>Sheet5!$H$3</c:f>
              <c:strCache>
                <c:ptCount val="1"/>
                <c:pt idx="0">
                  <c:v>2013 m. (Eur)</c:v>
                </c:pt>
              </c:strCache>
            </c:strRef>
          </c:tx>
          <c:marker>
            <c:symbol val="none"/>
          </c:marker>
          <c:cat>
            <c:strRef>
              <c:f>Sheet5!$D$4:$D$33</c:f>
              <c:strCache>
                <c:ptCount val="30"/>
                <c:pt idx="0">
                  <c:v>Akmenės rajono</c:v>
                </c:pt>
                <c:pt idx="1">
                  <c:v>Alytaus miesto</c:v>
                </c:pt>
                <c:pt idx="2">
                  <c:v>Alytaus rajono</c:v>
                </c:pt>
                <c:pt idx="3">
                  <c:v>Anykščių rajono</c:v>
                </c:pt>
                <c:pt idx="4">
                  <c:v>Birštono </c:v>
                </c:pt>
                <c:pt idx="5">
                  <c:v>Biržų rajono </c:v>
                </c:pt>
                <c:pt idx="6">
                  <c:v>Druskininkų </c:v>
                </c:pt>
                <c:pt idx="7">
                  <c:v>Elektrėnų </c:v>
                </c:pt>
                <c:pt idx="8">
                  <c:v>Ignalinos rajono </c:v>
                </c:pt>
                <c:pt idx="9">
                  <c:v>Jonavos rajono   </c:v>
                </c:pt>
                <c:pt idx="10">
                  <c:v>Joniškio rajono   </c:v>
                </c:pt>
                <c:pt idx="11">
                  <c:v>Jurbarko rajono </c:v>
                </c:pt>
                <c:pt idx="12">
                  <c:v>Kaišiadorių rajono </c:v>
                </c:pt>
                <c:pt idx="13">
                  <c:v>Kalvarijos</c:v>
                </c:pt>
                <c:pt idx="14">
                  <c:v>Kauno miesto</c:v>
                </c:pt>
                <c:pt idx="15">
                  <c:v>Kauno rajono     </c:v>
                </c:pt>
                <c:pt idx="16">
                  <c:v>Kazlų Rūdos</c:v>
                </c:pt>
                <c:pt idx="17">
                  <c:v>Kėdainių rajono </c:v>
                </c:pt>
                <c:pt idx="18">
                  <c:v>Kelmės rajono    </c:v>
                </c:pt>
                <c:pt idx="19">
                  <c:v>Klaipėdos miesto</c:v>
                </c:pt>
                <c:pt idx="20">
                  <c:v>Klaipėdos rajono</c:v>
                </c:pt>
                <c:pt idx="21">
                  <c:v>Kretingos rajono</c:v>
                </c:pt>
                <c:pt idx="22">
                  <c:v>Kupiškio rajono </c:v>
                </c:pt>
                <c:pt idx="23">
                  <c:v>Lazdijų rajono    </c:v>
                </c:pt>
                <c:pt idx="24">
                  <c:v>Marijampolės </c:v>
                </c:pt>
                <c:pt idx="25">
                  <c:v>Mažeikių rajono </c:v>
                </c:pt>
                <c:pt idx="26">
                  <c:v>Molėtų rajono </c:v>
                </c:pt>
                <c:pt idx="27">
                  <c:v>Neringos </c:v>
                </c:pt>
                <c:pt idx="28">
                  <c:v>Pagėgių </c:v>
                </c:pt>
                <c:pt idx="29">
                  <c:v>Pakruojo rajono </c:v>
                </c:pt>
              </c:strCache>
            </c:strRef>
          </c:cat>
          <c:val>
            <c:numRef>
              <c:f>Sheet5!$H$4:$H$33</c:f>
              <c:numCache>
                <c:formatCode>#,##0.00</c:formatCode>
                <c:ptCount val="30"/>
                <c:pt idx="0">
                  <c:v>12570.667284522706</c:v>
                </c:pt>
                <c:pt idx="1">
                  <c:v>14481.000926784043</c:v>
                </c:pt>
                <c:pt idx="2">
                  <c:v>37053.985171455053</c:v>
                </c:pt>
                <c:pt idx="3">
                  <c:v>110651.06580166821</c:v>
                </c:pt>
                <c:pt idx="4">
                  <c:v>0</c:v>
                </c:pt>
                <c:pt idx="5">
                  <c:v>22616.427247451342</c:v>
                </c:pt>
                <c:pt idx="6">
                  <c:v>468547.26598702522</c:v>
                </c:pt>
                <c:pt idx="7">
                  <c:v>2172.150139017609</c:v>
                </c:pt>
                <c:pt idx="8">
                  <c:v>0</c:v>
                </c:pt>
                <c:pt idx="9">
                  <c:v>10484.244670991658</c:v>
                </c:pt>
                <c:pt idx="10">
                  <c:v>9803.3480074142735</c:v>
                </c:pt>
                <c:pt idx="11">
                  <c:v>8910.4494902687675</c:v>
                </c:pt>
                <c:pt idx="12">
                  <c:v>8717.5625579240041</c:v>
                </c:pt>
                <c:pt idx="13">
                  <c:v>5676.5523632993554</c:v>
                </c:pt>
                <c:pt idx="14">
                  <c:v>297112.48841519927</c:v>
                </c:pt>
                <c:pt idx="15">
                  <c:v>858746.23493975797</c:v>
                </c:pt>
                <c:pt idx="16">
                  <c:v>868.86005560704348</c:v>
                </c:pt>
                <c:pt idx="17">
                  <c:v>255326.98100092658</c:v>
                </c:pt>
                <c:pt idx="18">
                  <c:v>2867.2381835032452</c:v>
                </c:pt>
                <c:pt idx="19">
                  <c:v>236880.21316033381</c:v>
                </c:pt>
                <c:pt idx="20">
                  <c:v>26702.965708989821</c:v>
                </c:pt>
                <c:pt idx="21">
                  <c:v>9991.890639480971</c:v>
                </c:pt>
                <c:pt idx="22">
                  <c:v>4286.3762743280813</c:v>
                </c:pt>
                <c:pt idx="23">
                  <c:v>35854.089434661662</c:v>
                </c:pt>
                <c:pt idx="24">
                  <c:v>110345.22706209453</c:v>
                </c:pt>
                <c:pt idx="25">
                  <c:v>31003.822984244704</c:v>
                </c:pt>
                <c:pt idx="26">
                  <c:v>15639.481000926784</c:v>
                </c:pt>
                <c:pt idx="27">
                  <c:v>110637.1640407785</c:v>
                </c:pt>
                <c:pt idx="28">
                  <c:v>0</c:v>
                </c:pt>
                <c:pt idx="29">
                  <c:v>11787.534754402237</c:v>
                </c:pt>
              </c:numCache>
            </c:numRef>
          </c:val>
          <c:smooth val="0"/>
          <c:extLst>
            <c:ext xmlns:c16="http://schemas.microsoft.com/office/drawing/2014/chart" uri="{C3380CC4-5D6E-409C-BE32-E72D297353CC}">
              <c16:uniqueId val="{00000003-464C-485A-ACA3-11493B1B660F}"/>
            </c:ext>
          </c:extLst>
        </c:ser>
        <c:ser>
          <c:idx val="4"/>
          <c:order val="4"/>
          <c:tx>
            <c:strRef>
              <c:f>Sheet5!$I$3</c:f>
              <c:strCache>
                <c:ptCount val="1"/>
                <c:pt idx="0">
                  <c:v>2012 m. (Eur)</c:v>
                </c:pt>
              </c:strCache>
            </c:strRef>
          </c:tx>
          <c:marker>
            <c:symbol val="none"/>
          </c:marker>
          <c:cat>
            <c:strRef>
              <c:f>Sheet5!$D$4:$D$33</c:f>
              <c:strCache>
                <c:ptCount val="30"/>
                <c:pt idx="0">
                  <c:v>Akmenės rajono</c:v>
                </c:pt>
                <c:pt idx="1">
                  <c:v>Alytaus miesto</c:v>
                </c:pt>
                <c:pt idx="2">
                  <c:v>Alytaus rajono</c:v>
                </c:pt>
                <c:pt idx="3">
                  <c:v>Anykščių rajono</c:v>
                </c:pt>
                <c:pt idx="4">
                  <c:v>Birštono </c:v>
                </c:pt>
                <c:pt idx="5">
                  <c:v>Biržų rajono </c:v>
                </c:pt>
                <c:pt idx="6">
                  <c:v>Druskininkų </c:v>
                </c:pt>
                <c:pt idx="7">
                  <c:v>Elektrėnų </c:v>
                </c:pt>
                <c:pt idx="8">
                  <c:v>Ignalinos rajono </c:v>
                </c:pt>
                <c:pt idx="9">
                  <c:v>Jonavos rajono   </c:v>
                </c:pt>
                <c:pt idx="10">
                  <c:v>Joniškio rajono   </c:v>
                </c:pt>
                <c:pt idx="11">
                  <c:v>Jurbarko rajono </c:v>
                </c:pt>
                <c:pt idx="12">
                  <c:v>Kaišiadorių rajono </c:v>
                </c:pt>
                <c:pt idx="13">
                  <c:v>Kalvarijos</c:v>
                </c:pt>
                <c:pt idx="14">
                  <c:v>Kauno miesto</c:v>
                </c:pt>
                <c:pt idx="15">
                  <c:v>Kauno rajono     </c:v>
                </c:pt>
                <c:pt idx="16">
                  <c:v>Kazlų Rūdos</c:v>
                </c:pt>
                <c:pt idx="17">
                  <c:v>Kėdainių rajono </c:v>
                </c:pt>
                <c:pt idx="18">
                  <c:v>Kelmės rajono    </c:v>
                </c:pt>
                <c:pt idx="19">
                  <c:v>Klaipėdos miesto</c:v>
                </c:pt>
                <c:pt idx="20">
                  <c:v>Klaipėdos rajono</c:v>
                </c:pt>
                <c:pt idx="21">
                  <c:v>Kretingos rajono</c:v>
                </c:pt>
                <c:pt idx="22">
                  <c:v>Kupiškio rajono </c:v>
                </c:pt>
                <c:pt idx="23">
                  <c:v>Lazdijų rajono    </c:v>
                </c:pt>
                <c:pt idx="24">
                  <c:v>Marijampolės </c:v>
                </c:pt>
                <c:pt idx="25">
                  <c:v>Mažeikių rajono </c:v>
                </c:pt>
                <c:pt idx="26">
                  <c:v>Molėtų rajono </c:v>
                </c:pt>
                <c:pt idx="27">
                  <c:v>Neringos </c:v>
                </c:pt>
                <c:pt idx="28">
                  <c:v>Pagėgių </c:v>
                </c:pt>
                <c:pt idx="29">
                  <c:v>Pakruojo rajono </c:v>
                </c:pt>
              </c:strCache>
            </c:strRef>
          </c:cat>
          <c:val>
            <c:numRef>
              <c:f>Sheet5!$I$4:$I$33</c:f>
              <c:numCache>
                <c:formatCode>#,##0.00</c:formatCode>
                <c:ptCount val="30"/>
                <c:pt idx="0">
                  <c:v>6754.2284522706195</c:v>
                </c:pt>
                <c:pt idx="1">
                  <c:v>33480.074142724734</c:v>
                </c:pt>
                <c:pt idx="2">
                  <c:v>0</c:v>
                </c:pt>
                <c:pt idx="3">
                  <c:v>0</c:v>
                </c:pt>
                <c:pt idx="4">
                  <c:v>154293.32715477294</c:v>
                </c:pt>
                <c:pt idx="5">
                  <c:v>11836.480537534755</c:v>
                </c:pt>
                <c:pt idx="6">
                  <c:v>36810.704355885078</c:v>
                </c:pt>
                <c:pt idx="7">
                  <c:v>2240.2108433734952</c:v>
                </c:pt>
                <c:pt idx="8">
                  <c:v>0</c:v>
                </c:pt>
                <c:pt idx="9">
                  <c:v>5613.994439295644</c:v>
                </c:pt>
                <c:pt idx="10">
                  <c:v>12091.635773864689</c:v>
                </c:pt>
                <c:pt idx="11">
                  <c:v>10402.571825764584</c:v>
                </c:pt>
                <c:pt idx="12">
                  <c:v>2398.3433734939772</c:v>
                </c:pt>
                <c:pt idx="13">
                  <c:v>1355.4216867469881</c:v>
                </c:pt>
                <c:pt idx="14">
                  <c:v>204552.24745134384</c:v>
                </c:pt>
                <c:pt idx="15">
                  <c:v>287436.57321594068</c:v>
                </c:pt>
                <c:pt idx="16">
                  <c:v>0</c:v>
                </c:pt>
                <c:pt idx="17">
                  <c:v>290279.19369786838</c:v>
                </c:pt>
                <c:pt idx="18">
                  <c:v>14654.772937905469</c:v>
                </c:pt>
                <c:pt idx="19">
                  <c:v>213476.59870250232</c:v>
                </c:pt>
                <c:pt idx="20">
                  <c:v>85466.867469879508</c:v>
                </c:pt>
                <c:pt idx="21">
                  <c:v>20852.641334569045</c:v>
                </c:pt>
                <c:pt idx="22">
                  <c:v>0</c:v>
                </c:pt>
                <c:pt idx="23">
                  <c:v>695.0880444856349</c:v>
                </c:pt>
                <c:pt idx="24">
                  <c:v>75590.824837812688</c:v>
                </c:pt>
                <c:pt idx="25">
                  <c:v>63716.404077849926</c:v>
                </c:pt>
                <c:pt idx="26">
                  <c:v>4923.5403151065775</c:v>
                </c:pt>
                <c:pt idx="27">
                  <c:v>0</c:v>
                </c:pt>
                <c:pt idx="28">
                  <c:v>3475.4402224281744</c:v>
                </c:pt>
                <c:pt idx="29">
                  <c:v>111822.28915662652</c:v>
                </c:pt>
              </c:numCache>
            </c:numRef>
          </c:val>
          <c:smooth val="0"/>
          <c:extLst>
            <c:ext xmlns:c16="http://schemas.microsoft.com/office/drawing/2014/chart" uri="{C3380CC4-5D6E-409C-BE32-E72D297353CC}">
              <c16:uniqueId val="{00000004-464C-485A-ACA3-11493B1B660F}"/>
            </c:ext>
          </c:extLst>
        </c:ser>
        <c:ser>
          <c:idx val="5"/>
          <c:order val="5"/>
          <c:tx>
            <c:strRef>
              <c:f>Sheet5!$J$3</c:f>
              <c:strCache>
                <c:ptCount val="1"/>
                <c:pt idx="0">
                  <c:v>2011 m. (Eur)</c:v>
                </c:pt>
              </c:strCache>
            </c:strRef>
          </c:tx>
          <c:marker>
            <c:symbol val="none"/>
          </c:marker>
          <c:cat>
            <c:strRef>
              <c:f>Sheet5!$D$4:$D$33</c:f>
              <c:strCache>
                <c:ptCount val="30"/>
                <c:pt idx="0">
                  <c:v>Akmenės rajono</c:v>
                </c:pt>
                <c:pt idx="1">
                  <c:v>Alytaus miesto</c:v>
                </c:pt>
                <c:pt idx="2">
                  <c:v>Alytaus rajono</c:v>
                </c:pt>
                <c:pt idx="3">
                  <c:v>Anykščių rajono</c:v>
                </c:pt>
                <c:pt idx="4">
                  <c:v>Birštono </c:v>
                </c:pt>
                <c:pt idx="5">
                  <c:v>Biržų rajono </c:v>
                </c:pt>
                <c:pt idx="6">
                  <c:v>Druskininkų </c:v>
                </c:pt>
                <c:pt idx="7">
                  <c:v>Elektrėnų </c:v>
                </c:pt>
                <c:pt idx="8">
                  <c:v>Ignalinos rajono </c:v>
                </c:pt>
                <c:pt idx="9">
                  <c:v>Jonavos rajono   </c:v>
                </c:pt>
                <c:pt idx="10">
                  <c:v>Joniškio rajono   </c:v>
                </c:pt>
                <c:pt idx="11">
                  <c:v>Jurbarko rajono </c:v>
                </c:pt>
                <c:pt idx="12">
                  <c:v>Kaišiadorių rajono </c:v>
                </c:pt>
                <c:pt idx="13">
                  <c:v>Kalvarijos</c:v>
                </c:pt>
                <c:pt idx="14">
                  <c:v>Kauno miesto</c:v>
                </c:pt>
                <c:pt idx="15">
                  <c:v>Kauno rajono     </c:v>
                </c:pt>
                <c:pt idx="16">
                  <c:v>Kazlų Rūdos</c:v>
                </c:pt>
                <c:pt idx="17">
                  <c:v>Kėdainių rajono </c:v>
                </c:pt>
                <c:pt idx="18">
                  <c:v>Kelmės rajono    </c:v>
                </c:pt>
                <c:pt idx="19">
                  <c:v>Klaipėdos miesto</c:v>
                </c:pt>
                <c:pt idx="20">
                  <c:v>Klaipėdos rajono</c:v>
                </c:pt>
                <c:pt idx="21">
                  <c:v>Kretingos rajono</c:v>
                </c:pt>
                <c:pt idx="22">
                  <c:v>Kupiškio rajono </c:v>
                </c:pt>
                <c:pt idx="23">
                  <c:v>Lazdijų rajono    </c:v>
                </c:pt>
                <c:pt idx="24">
                  <c:v>Marijampolės </c:v>
                </c:pt>
                <c:pt idx="25">
                  <c:v>Mažeikių rajono </c:v>
                </c:pt>
                <c:pt idx="26">
                  <c:v>Molėtų rajono </c:v>
                </c:pt>
                <c:pt idx="27">
                  <c:v>Neringos </c:v>
                </c:pt>
                <c:pt idx="28">
                  <c:v>Pagėgių </c:v>
                </c:pt>
                <c:pt idx="29">
                  <c:v>Pakruojo rajono </c:v>
                </c:pt>
              </c:strCache>
            </c:strRef>
          </c:cat>
          <c:val>
            <c:numRef>
              <c:f>Sheet5!$J$4:$J$33</c:f>
              <c:numCache>
                <c:formatCode>#,##0.00</c:formatCode>
                <c:ptCount val="30"/>
                <c:pt idx="0">
                  <c:v>14406.568582020389</c:v>
                </c:pt>
                <c:pt idx="1">
                  <c:v>40257.182576459738</c:v>
                </c:pt>
                <c:pt idx="2">
                  <c:v>51317.771084337277</c:v>
                </c:pt>
                <c:pt idx="3">
                  <c:v>35697.405004633925</c:v>
                </c:pt>
                <c:pt idx="4">
                  <c:v>0</c:v>
                </c:pt>
                <c:pt idx="5">
                  <c:v>300346.09592215018</c:v>
                </c:pt>
                <c:pt idx="6">
                  <c:v>969966.40407784993</c:v>
                </c:pt>
                <c:pt idx="7">
                  <c:v>14938.600556070436</c:v>
                </c:pt>
                <c:pt idx="8">
                  <c:v>0</c:v>
                </c:pt>
                <c:pt idx="9">
                  <c:v>129923.54031510642</c:v>
                </c:pt>
                <c:pt idx="10">
                  <c:v>62389.365152919374</c:v>
                </c:pt>
                <c:pt idx="11">
                  <c:v>3264.8864689527304</c:v>
                </c:pt>
                <c:pt idx="12">
                  <c:v>5364.9212233549679</c:v>
                </c:pt>
                <c:pt idx="13">
                  <c:v>1390.17608897127</c:v>
                </c:pt>
                <c:pt idx="14">
                  <c:v>0</c:v>
                </c:pt>
                <c:pt idx="15">
                  <c:v>18909.00139017609</c:v>
                </c:pt>
                <c:pt idx="16">
                  <c:v>1174.9884151992587</c:v>
                </c:pt>
                <c:pt idx="17">
                  <c:v>94742.527803521778</c:v>
                </c:pt>
                <c:pt idx="18">
                  <c:v>93097.196478220518</c:v>
                </c:pt>
                <c:pt idx="19">
                  <c:v>24366.311399443912</c:v>
                </c:pt>
                <c:pt idx="20">
                  <c:v>5792.4003707136235</c:v>
                </c:pt>
                <c:pt idx="21">
                  <c:v>36781.742354031514</c:v>
                </c:pt>
                <c:pt idx="22">
                  <c:v>27513.901760889712</c:v>
                </c:pt>
                <c:pt idx="23">
                  <c:v>20273.401297497683</c:v>
                </c:pt>
                <c:pt idx="24">
                  <c:v>51841.983317886996</c:v>
                </c:pt>
                <c:pt idx="25">
                  <c:v>24907.321594068584</c:v>
                </c:pt>
                <c:pt idx="26">
                  <c:v>2027.3401297497685</c:v>
                </c:pt>
                <c:pt idx="27">
                  <c:v>15012.164040778513</c:v>
                </c:pt>
                <c:pt idx="28">
                  <c:v>0</c:v>
                </c:pt>
                <c:pt idx="29">
                  <c:v>103249.53660797034</c:v>
                </c:pt>
              </c:numCache>
            </c:numRef>
          </c:val>
          <c:smooth val="0"/>
          <c:extLst>
            <c:ext xmlns:c16="http://schemas.microsoft.com/office/drawing/2014/chart" uri="{C3380CC4-5D6E-409C-BE32-E72D297353CC}">
              <c16:uniqueId val="{00000005-464C-485A-ACA3-11493B1B660F}"/>
            </c:ext>
          </c:extLst>
        </c:ser>
        <c:ser>
          <c:idx val="6"/>
          <c:order val="6"/>
          <c:tx>
            <c:strRef>
              <c:f>Sheet5!$K$3</c:f>
              <c:strCache>
                <c:ptCount val="1"/>
                <c:pt idx="0">
                  <c:v>2010 m. (Eur)</c:v>
                </c:pt>
              </c:strCache>
            </c:strRef>
          </c:tx>
          <c:marker>
            <c:symbol val="none"/>
          </c:marker>
          <c:cat>
            <c:strRef>
              <c:f>Sheet5!$D$4:$D$33</c:f>
              <c:strCache>
                <c:ptCount val="30"/>
                <c:pt idx="0">
                  <c:v>Akmenės rajono</c:v>
                </c:pt>
                <c:pt idx="1">
                  <c:v>Alytaus miesto</c:v>
                </c:pt>
                <c:pt idx="2">
                  <c:v>Alytaus rajono</c:v>
                </c:pt>
                <c:pt idx="3">
                  <c:v>Anykščių rajono</c:v>
                </c:pt>
                <c:pt idx="4">
                  <c:v>Birštono </c:v>
                </c:pt>
                <c:pt idx="5">
                  <c:v>Biržų rajono </c:v>
                </c:pt>
                <c:pt idx="6">
                  <c:v>Druskininkų </c:v>
                </c:pt>
                <c:pt idx="7">
                  <c:v>Elektrėnų </c:v>
                </c:pt>
                <c:pt idx="8">
                  <c:v>Ignalinos rajono </c:v>
                </c:pt>
                <c:pt idx="9">
                  <c:v>Jonavos rajono   </c:v>
                </c:pt>
                <c:pt idx="10">
                  <c:v>Joniškio rajono   </c:v>
                </c:pt>
                <c:pt idx="11">
                  <c:v>Jurbarko rajono </c:v>
                </c:pt>
                <c:pt idx="12">
                  <c:v>Kaišiadorių rajono </c:v>
                </c:pt>
                <c:pt idx="13">
                  <c:v>Kalvarijos</c:v>
                </c:pt>
                <c:pt idx="14">
                  <c:v>Kauno miesto</c:v>
                </c:pt>
                <c:pt idx="15">
                  <c:v>Kauno rajono     </c:v>
                </c:pt>
                <c:pt idx="16">
                  <c:v>Kazlų Rūdos</c:v>
                </c:pt>
                <c:pt idx="17">
                  <c:v>Kėdainių rajono </c:v>
                </c:pt>
                <c:pt idx="18">
                  <c:v>Kelmės rajono    </c:v>
                </c:pt>
                <c:pt idx="19">
                  <c:v>Klaipėdos miesto</c:v>
                </c:pt>
                <c:pt idx="20">
                  <c:v>Klaipėdos rajono</c:v>
                </c:pt>
                <c:pt idx="21">
                  <c:v>Kretingos rajono</c:v>
                </c:pt>
                <c:pt idx="22">
                  <c:v>Kupiškio rajono </c:v>
                </c:pt>
                <c:pt idx="23">
                  <c:v>Lazdijų rajono    </c:v>
                </c:pt>
                <c:pt idx="24">
                  <c:v>Marijampolės </c:v>
                </c:pt>
                <c:pt idx="25">
                  <c:v>Mažeikių rajono </c:v>
                </c:pt>
                <c:pt idx="26">
                  <c:v>Molėtų rajono </c:v>
                </c:pt>
                <c:pt idx="27">
                  <c:v>Neringos </c:v>
                </c:pt>
                <c:pt idx="28">
                  <c:v>Pagėgių </c:v>
                </c:pt>
                <c:pt idx="29">
                  <c:v>Pakruojo rajono </c:v>
                </c:pt>
              </c:strCache>
            </c:strRef>
          </c:cat>
          <c:val>
            <c:numRef>
              <c:f>Sheet5!$K$4:$K$33</c:f>
              <c:numCache>
                <c:formatCode>#,##0.00</c:formatCode>
                <c:ptCount val="30"/>
                <c:pt idx="0">
                  <c:v>0</c:v>
                </c:pt>
                <c:pt idx="1">
                  <c:v>107680.72289156615</c:v>
                </c:pt>
                <c:pt idx="2">
                  <c:v>24195.725208526415</c:v>
                </c:pt>
                <c:pt idx="3">
                  <c:v>23748.841519925856</c:v>
                </c:pt>
                <c:pt idx="4">
                  <c:v>59759.905004633925</c:v>
                </c:pt>
                <c:pt idx="5">
                  <c:v>138385.65801668208</c:v>
                </c:pt>
                <c:pt idx="6">
                  <c:v>0</c:v>
                </c:pt>
                <c:pt idx="7">
                  <c:v>3762.1640407784989</c:v>
                </c:pt>
                <c:pt idx="8">
                  <c:v>0</c:v>
                </c:pt>
                <c:pt idx="9">
                  <c:v>114938.60055607044</c:v>
                </c:pt>
                <c:pt idx="10">
                  <c:v>20360.287303058412</c:v>
                </c:pt>
                <c:pt idx="11">
                  <c:v>781.97405004634015</c:v>
                </c:pt>
                <c:pt idx="12">
                  <c:v>13957.657553290081</c:v>
                </c:pt>
                <c:pt idx="13">
                  <c:v>2751.3901760889767</c:v>
                </c:pt>
                <c:pt idx="14">
                  <c:v>438090.53521779476</c:v>
                </c:pt>
                <c:pt idx="15">
                  <c:v>7602.5254865616416</c:v>
                </c:pt>
                <c:pt idx="16">
                  <c:v>868.86005560704348</c:v>
                </c:pt>
                <c:pt idx="17">
                  <c:v>123956.49907321591</c:v>
                </c:pt>
                <c:pt idx="18">
                  <c:v>48542.632066728453</c:v>
                </c:pt>
                <c:pt idx="19">
                  <c:v>362922.84522706189</c:v>
                </c:pt>
                <c:pt idx="20">
                  <c:v>17377.201112140898</c:v>
                </c:pt>
                <c:pt idx="21">
                  <c:v>18448.795180722947</c:v>
                </c:pt>
                <c:pt idx="22">
                  <c:v>10136.700648748852</c:v>
                </c:pt>
                <c:pt idx="23">
                  <c:v>0</c:v>
                </c:pt>
                <c:pt idx="24">
                  <c:v>112662.18721037997</c:v>
                </c:pt>
                <c:pt idx="25">
                  <c:v>133595.92215013903</c:v>
                </c:pt>
                <c:pt idx="26">
                  <c:v>0</c:v>
                </c:pt>
                <c:pt idx="27">
                  <c:v>0</c:v>
                </c:pt>
                <c:pt idx="28">
                  <c:v>695.0880444856349</c:v>
                </c:pt>
                <c:pt idx="29">
                  <c:v>84829.70342910102</c:v>
                </c:pt>
              </c:numCache>
            </c:numRef>
          </c:val>
          <c:smooth val="0"/>
          <c:extLst>
            <c:ext xmlns:c16="http://schemas.microsoft.com/office/drawing/2014/chart" uri="{C3380CC4-5D6E-409C-BE32-E72D297353CC}">
              <c16:uniqueId val="{00000006-464C-485A-ACA3-11493B1B660F}"/>
            </c:ext>
          </c:extLst>
        </c:ser>
        <c:dLbls>
          <c:showLegendKey val="0"/>
          <c:showVal val="0"/>
          <c:showCatName val="0"/>
          <c:showSerName val="0"/>
          <c:showPercent val="0"/>
          <c:showBubbleSize val="0"/>
        </c:dLbls>
        <c:smooth val="0"/>
        <c:axId val="78602624"/>
        <c:axId val="78604160"/>
      </c:lineChart>
      <c:catAx>
        <c:axId val="78602624"/>
        <c:scaling>
          <c:orientation val="minMax"/>
        </c:scaling>
        <c:delete val="0"/>
        <c:axPos val="b"/>
        <c:numFmt formatCode="General" sourceLinked="0"/>
        <c:majorTickMark val="out"/>
        <c:minorTickMark val="none"/>
        <c:tickLblPos val="nextTo"/>
        <c:crossAx val="78604160"/>
        <c:crosses val="autoZero"/>
        <c:auto val="1"/>
        <c:lblAlgn val="ctr"/>
        <c:lblOffset val="100"/>
        <c:noMultiLvlLbl val="0"/>
      </c:catAx>
      <c:valAx>
        <c:axId val="78604160"/>
        <c:scaling>
          <c:orientation val="minMax"/>
        </c:scaling>
        <c:delete val="0"/>
        <c:axPos val="l"/>
        <c:majorGridlines/>
        <c:numFmt formatCode="#,##0" sourceLinked="0"/>
        <c:majorTickMark val="out"/>
        <c:minorTickMark val="none"/>
        <c:tickLblPos val="nextTo"/>
        <c:crossAx val="78602624"/>
        <c:crosses val="autoZero"/>
        <c:crossBetween val="between"/>
      </c:valAx>
    </c:plotArea>
    <c:legend>
      <c:legendPos val="r"/>
      <c:layout>
        <c:manualLayout>
          <c:xMode val="edge"/>
          <c:yMode val="edge"/>
          <c:x val="0.87704855643044821"/>
          <c:y val="0.53359178912093541"/>
          <c:w val="0.12156255468066504"/>
          <c:h val="0.45561009094227678"/>
        </c:manualLayout>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c:style val="2"/>
  <c:chart>
    <c:autoTitleDeleted val="0"/>
    <c:plotArea>
      <c:layout/>
      <c:barChart>
        <c:barDir val="col"/>
        <c:grouping val="stacked"/>
        <c:varyColors val="0"/>
        <c:ser>
          <c:idx val="0"/>
          <c:order val="0"/>
          <c:tx>
            <c:strRef>
              <c:f>Sheet6!$D$4</c:f>
              <c:strCache>
                <c:ptCount val="1"/>
                <c:pt idx="0">
                  <c:v>2016 m. (Eur.)</c:v>
                </c:pt>
              </c:strCache>
            </c:strRef>
          </c:tx>
          <c:invertIfNegative val="0"/>
          <c:cat>
            <c:strRef>
              <c:f>Sheet6!$C$5:$C$34</c:f>
              <c:strCache>
                <c:ptCount val="30"/>
                <c:pt idx="0">
                  <c:v>Akmenės rajono</c:v>
                </c:pt>
                <c:pt idx="1">
                  <c:v>Alytaus miesto</c:v>
                </c:pt>
                <c:pt idx="2">
                  <c:v>Alytaus rajono</c:v>
                </c:pt>
                <c:pt idx="3">
                  <c:v>Anykščių rajono</c:v>
                </c:pt>
                <c:pt idx="4">
                  <c:v>Birštono </c:v>
                </c:pt>
                <c:pt idx="5">
                  <c:v>Biržų rajono </c:v>
                </c:pt>
                <c:pt idx="6">
                  <c:v>Druskininkų </c:v>
                </c:pt>
                <c:pt idx="7">
                  <c:v>Elektrėnų </c:v>
                </c:pt>
                <c:pt idx="8">
                  <c:v>Ignalinos rajono </c:v>
                </c:pt>
                <c:pt idx="9">
                  <c:v>Jonavos rajono   </c:v>
                </c:pt>
                <c:pt idx="10">
                  <c:v>Joniškio rajono   </c:v>
                </c:pt>
                <c:pt idx="11">
                  <c:v>Jurbarko rajono </c:v>
                </c:pt>
                <c:pt idx="12">
                  <c:v>Kaišiadorių rajono </c:v>
                </c:pt>
                <c:pt idx="13">
                  <c:v>Kalvarijos</c:v>
                </c:pt>
                <c:pt idx="14">
                  <c:v>Kauno miesto</c:v>
                </c:pt>
                <c:pt idx="15">
                  <c:v>Kauno rajono     </c:v>
                </c:pt>
                <c:pt idx="16">
                  <c:v>Kazlų Rūdos</c:v>
                </c:pt>
                <c:pt idx="17">
                  <c:v>Kėdainių rajono </c:v>
                </c:pt>
                <c:pt idx="18">
                  <c:v>Kelmės rajono    </c:v>
                </c:pt>
                <c:pt idx="19">
                  <c:v>Klaipėdos miesto</c:v>
                </c:pt>
                <c:pt idx="20">
                  <c:v>Klaipėdos rajono</c:v>
                </c:pt>
                <c:pt idx="21">
                  <c:v>Kretingos rajono</c:v>
                </c:pt>
                <c:pt idx="22">
                  <c:v>Kupiškio rajono </c:v>
                </c:pt>
                <c:pt idx="23">
                  <c:v>Lazdijų rajono    </c:v>
                </c:pt>
                <c:pt idx="24">
                  <c:v>Marijampolės </c:v>
                </c:pt>
                <c:pt idx="25">
                  <c:v>Mažeikių rajono </c:v>
                </c:pt>
                <c:pt idx="26">
                  <c:v>Molėtų rajono </c:v>
                </c:pt>
                <c:pt idx="27">
                  <c:v>Neringos </c:v>
                </c:pt>
                <c:pt idx="28">
                  <c:v>Pagėgių </c:v>
                </c:pt>
                <c:pt idx="29">
                  <c:v>Pakruojo rajono </c:v>
                </c:pt>
              </c:strCache>
            </c:strRef>
          </c:cat>
          <c:val>
            <c:numRef>
              <c:f>Sheet6!$D$5:$D$34</c:f>
              <c:numCache>
                <c:formatCode>#,##0.00</c:formatCode>
                <c:ptCount val="30"/>
                <c:pt idx="0">
                  <c:v>14221.76</c:v>
                </c:pt>
                <c:pt idx="1">
                  <c:v>53425.96</c:v>
                </c:pt>
                <c:pt idx="2" formatCode="#,##0">
                  <c:v>38850</c:v>
                </c:pt>
                <c:pt idx="3">
                  <c:v>71222.09</c:v>
                </c:pt>
                <c:pt idx="4" formatCode="#,##0">
                  <c:v>3690</c:v>
                </c:pt>
                <c:pt idx="5" formatCode="#,##0">
                  <c:v>9438</c:v>
                </c:pt>
                <c:pt idx="6" formatCode="#,##0">
                  <c:v>5600</c:v>
                </c:pt>
                <c:pt idx="7">
                  <c:v>12123.9</c:v>
                </c:pt>
                <c:pt idx="8" formatCode="#,##0">
                  <c:v>6000</c:v>
                </c:pt>
                <c:pt idx="9">
                  <c:v>20925.88</c:v>
                </c:pt>
                <c:pt idx="10" formatCode="#,##0">
                  <c:v>46960</c:v>
                </c:pt>
                <c:pt idx="11">
                  <c:v>34017.19</c:v>
                </c:pt>
                <c:pt idx="12" formatCode="#,##0">
                  <c:v>93790</c:v>
                </c:pt>
                <c:pt idx="13" formatCode="#,##0">
                  <c:v>1644</c:v>
                </c:pt>
                <c:pt idx="14">
                  <c:v>564763.01</c:v>
                </c:pt>
                <c:pt idx="15" formatCode="#,##0">
                  <c:v>353100</c:v>
                </c:pt>
                <c:pt idx="16" formatCode="#,##0">
                  <c:v>1500</c:v>
                </c:pt>
                <c:pt idx="17" formatCode="#,##0">
                  <c:v>164700</c:v>
                </c:pt>
                <c:pt idx="18" formatCode="#,##0">
                  <c:v>63000</c:v>
                </c:pt>
                <c:pt idx="19" formatCode="#,##0">
                  <c:v>1578345</c:v>
                </c:pt>
                <c:pt idx="20" formatCode="#,##0">
                  <c:v>91572</c:v>
                </c:pt>
                <c:pt idx="21" formatCode="#,##0">
                  <c:v>42000</c:v>
                </c:pt>
                <c:pt idx="22">
                  <c:v>0</c:v>
                </c:pt>
                <c:pt idx="23" formatCode="#,##0">
                  <c:v>59000</c:v>
                </c:pt>
                <c:pt idx="24" formatCode="#,##0">
                  <c:v>74400</c:v>
                </c:pt>
                <c:pt idx="25">
                  <c:v>74417.149999999994</c:v>
                </c:pt>
                <c:pt idx="26" formatCode="#,##0">
                  <c:v>17700</c:v>
                </c:pt>
                <c:pt idx="27" formatCode="#,##0">
                  <c:v>1400</c:v>
                </c:pt>
                <c:pt idx="28" formatCode="#,##0">
                  <c:v>59800</c:v>
                </c:pt>
                <c:pt idx="29" formatCode="#,##0">
                  <c:v>71200</c:v>
                </c:pt>
              </c:numCache>
            </c:numRef>
          </c:val>
          <c:extLst>
            <c:ext xmlns:c16="http://schemas.microsoft.com/office/drawing/2014/chart" uri="{C3380CC4-5D6E-409C-BE32-E72D297353CC}">
              <c16:uniqueId val="{00000000-77D6-4738-B870-9CF1A832F57D}"/>
            </c:ext>
          </c:extLst>
        </c:ser>
        <c:ser>
          <c:idx val="1"/>
          <c:order val="1"/>
          <c:tx>
            <c:strRef>
              <c:f>Sheet6!$E$4</c:f>
              <c:strCache>
                <c:ptCount val="1"/>
                <c:pt idx="0">
                  <c:v>2015 m. (Eur)</c:v>
                </c:pt>
              </c:strCache>
            </c:strRef>
          </c:tx>
          <c:invertIfNegative val="0"/>
          <c:cat>
            <c:strRef>
              <c:f>Sheet6!$C$5:$C$34</c:f>
              <c:strCache>
                <c:ptCount val="30"/>
                <c:pt idx="0">
                  <c:v>Akmenės rajono</c:v>
                </c:pt>
                <c:pt idx="1">
                  <c:v>Alytaus miesto</c:v>
                </c:pt>
                <c:pt idx="2">
                  <c:v>Alytaus rajono</c:v>
                </c:pt>
                <c:pt idx="3">
                  <c:v>Anykščių rajono</c:v>
                </c:pt>
                <c:pt idx="4">
                  <c:v>Birštono </c:v>
                </c:pt>
                <c:pt idx="5">
                  <c:v>Biržų rajono </c:v>
                </c:pt>
                <c:pt idx="6">
                  <c:v>Druskininkų </c:v>
                </c:pt>
                <c:pt idx="7">
                  <c:v>Elektrėnų </c:v>
                </c:pt>
                <c:pt idx="8">
                  <c:v>Ignalinos rajono </c:v>
                </c:pt>
                <c:pt idx="9">
                  <c:v>Jonavos rajono   </c:v>
                </c:pt>
                <c:pt idx="10">
                  <c:v>Joniškio rajono   </c:v>
                </c:pt>
                <c:pt idx="11">
                  <c:v>Jurbarko rajono </c:v>
                </c:pt>
                <c:pt idx="12">
                  <c:v>Kaišiadorių rajono </c:v>
                </c:pt>
                <c:pt idx="13">
                  <c:v>Kalvarijos</c:v>
                </c:pt>
                <c:pt idx="14">
                  <c:v>Kauno miesto</c:v>
                </c:pt>
                <c:pt idx="15">
                  <c:v>Kauno rajono     </c:v>
                </c:pt>
                <c:pt idx="16">
                  <c:v>Kazlų Rūdos</c:v>
                </c:pt>
                <c:pt idx="17">
                  <c:v>Kėdainių rajono </c:v>
                </c:pt>
                <c:pt idx="18">
                  <c:v>Kelmės rajono    </c:v>
                </c:pt>
                <c:pt idx="19">
                  <c:v>Klaipėdos miesto</c:v>
                </c:pt>
                <c:pt idx="20">
                  <c:v>Klaipėdos rajono</c:v>
                </c:pt>
                <c:pt idx="21">
                  <c:v>Kretingos rajono</c:v>
                </c:pt>
                <c:pt idx="22">
                  <c:v>Kupiškio rajono </c:v>
                </c:pt>
                <c:pt idx="23">
                  <c:v>Lazdijų rajono    </c:v>
                </c:pt>
                <c:pt idx="24">
                  <c:v>Marijampolės </c:v>
                </c:pt>
                <c:pt idx="25">
                  <c:v>Mažeikių rajono </c:v>
                </c:pt>
                <c:pt idx="26">
                  <c:v>Molėtų rajono </c:v>
                </c:pt>
                <c:pt idx="27">
                  <c:v>Neringos </c:v>
                </c:pt>
                <c:pt idx="28">
                  <c:v>Pagėgių </c:v>
                </c:pt>
                <c:pt idx="29">
                  <c:v>Pakruojo rajono </c:v>
                </c:pt>
              </c:strCache>
            </c:strRef>
          </c:cat>
          <c:val>
            <c:numRef>
              <c:f>Sheet6!$E$5:$E$34</c:f>
              <c:numCache>
                <c:formatCode>#,##0</c:formatCode>
                <c:ptCount val="30"/>
                <c:pt idx="0">
                  <c:v>22942</c:v>
                </c:pt>
                <c:pt idx="1">
                  <c:v>1400</c:v>
                </c:pt>
                <c:pt idx="2">
                  <c:v>28010</c:v>
                </c:pt>
                <c:pt idx="3">
                  <c:v>67481</c:v>
                </c:pt>
                <c:pt idx="4">
                  <c:v>24860</c:v>
                </c:pt>
                <c:pt idx="5" formatCode="#,##0.00">
                  <c:v>21377.200000000001</c:v>
                </c:pt>
                <c:pt idx="6">
                  <c:v>288100</c:v>
                </c:pt>
                <c:pt idx="7" formatCode="#,##0.00">
                  <c:v>6642.09</c:v>
                </c:pt>
                <c:pt idx="8">
                  <c:v>11000</c:v>
                </c:pt>
                <c:pt idx="9">
                  <c:v>9485</c:v>
                </c:pt>
                <c:pt idx="10">
                  <c:v>38253</c:v>
                </c:pt>
                <c:pt idx="11" formatCode="#,##0.00">
                  <c:v>15338.8</c:v>
                </c:pt>
                <c:pt idx="12">
                  <c:v>19970</c:v>
                </c:pt>
                <c:pt idx="13">
                  <c:v>1270</c:v>
                </c:pt>
                <c:pt idx="14" formatCode="#,##0.00">
                  <c:v>314246.52</c:v>
                </c:pt>
                <c:pt idx="15" formatCode="#,##0.00">
                  <c:v>397487.13999999996</c:v>
                </c:pt>
                <c:pt idx="16" formatCode="General">
                  <c:v>0</c:v>
                </c:pt>
                <c:pt idx="17">
                  <c:v>104300</c:v>
                </c:pt>
                <c:pt idx="18">
                  <c:v>75100</c:v>
                </c:pt>
                <c:pt idx="19">
                  <c:v>1414382</c:v>
                </c:pt>
                <c:pt idx="20">
                  <c:v>94500</c:v>
                </c:pt>
                <c:pt idx="21">
                  <c:v>100570</c:v>
                </c:pt>
                <c:pt idx="22">
                  <c:v>2896</c:v>
                </c:pt>
                <c:pt idx="23">
                  <c:v>5707</c:v>
                </c:pt>
                <c:pt idx="24">
                  <c:v>43800</c:v>
                </c:pt>
                <c:pt idx="25">
                  <c:v>51000</c:v>
                </c:pt>
                <c:pt idx="26">
                  <c:v>18790</c:v>
                </c:pt>
                <c:pt idx="27">
                  <c:v>7722</c:v>
                </c:pt>
                <c:pt idx="28">
                  <c:v>7568</c:v>
                </c:pt>
                <c:pt idx="29">
                  <c:v>17900</c:v>
                </c:pt>
              </c:numCache>
            </c:numRef>
          </c:val>
          <c:extLst>
            <c:ext xmlns:c16="http://schemas.microsoft.com/office/drawing/2014/chart" uri="{C3380CC4-5D6E-409C-BE32-E72D297353CC}">
              <c16:uniqueId val="{00000001-77D6-4738-B870-9CF1A832F57D}"/>
            </c:ext>
          </c:extLst>
        </c:ser>
        <c:ser>
          <c:idx val="2"/>
          <c:order val="2"/>
          <c:tx>
            <c:strRef>
              <c:f>Sheet6!$F$4</c:f>
              <c:strCache>
                <c:ptCount val="1"/>
                <c:pt idx="0">
                  <c:v>2014 m. (Eur)</c:v>
                </c:pt>
              </c:strCache>
            </c:strRef>
          </c:tx>
          <c:invertIfNegative val="0"/>
          <c:cat>
            <c:strRef>
              <c:f>Sheet6!$C$5:$C$34</c:f>
              <c:strCache>
                <c:ptCount val="30"/>
                <c:pt idx="0">
                  <c:v>Akmenės rajono</c:v>
                </c:pt>
                <c:pt idx="1">
                  <c:v>Alytaus miesto</c:v>
                </c:pt>
                <c:pt idx="2">
                  <c:v>Alytaus rajono</c:v>
                </c:pt>
                <c:pt idx="3">
                  <c:v>Anykščių rajono</c:v>
                </c:pt>
                <c:pt idx="4">
                  <c:v>Birštono </c:v>
                </c:pt>
                <c:pt idx="5">
                  <c:v>Biržų rajono </c:v>
                </c:pt>
                <c:pt idx="6">
                  <c:v>Druskininkų </c:v>
                </c:pt>
                <c:pt idx="7">
                  <c:v>Elektrėnų </c:v>
                </c:pt>
                <c:pt idx="8">
                  <c:v>Ignalinos rajono </c:v>
                </c:pt>
                <c:pt idx="9">
                  <c:v>Jonavos rajono   </c:v>
                </c:pt>
                <c:pt idx="10">
                  <c:v>Joniškio rajono   </c:v>
                </c:pt>
                <c:pt idx="11">
                  <c:v>Jurbarko rajono </c:v>
                </c:pt>
                <c:pt idx="12">
                  <c:v>Kaišiadorių rajono </c:v>
                </c:pt>
                <c:pt idx="13">
                  <c:v>Kalvarijos</c:v>
                </c:pt>
                <c:pt idx="14">
                  <c:v>Kauno miesto</c:v>
                </c:pt>
                <c:pt idx="15">
                  <c:v>Kauno rajono     </c:v>
                </c:pt>
                <c:pt idx="16">
                  <c:v>Kazlų Rūdos</c:v>
                </c:pt>
                <c:pt idx="17">
                  <c:v>Kėdainių rajono </c:v>
                </c:pt>
                <c:pt idx="18">
                  <c:v>Kelmės rajono    </c:v>
                </c:pt>
                <c:pt idx="19">
                  <c:v>Klaipėdos miesto</c:v>
                </c:pt>
                <c:pt idx="20">
                  <c:v>Klaipėdos rajono</c:v>
                </c:pt>
                <c:pt idx="21">
                  <c:v>Kretingos rajono</c:v>
                </c:pt>
                <c:pt idx="22">
                  <c:v>Kupiškio rajono </c:v>
                </c:pt>
                <c:pt idx="23">
                  <c:v>Lazdijų rajono    </c:v>
                </c:pt>
                <c:pt idx="24">
                  <c:v>Marijampolės </c:v>
                </c:pt>
                <c:pt idx="25">
                  <c:v>Mažeikių rajono </c:v>
                </c:pt>
                <c:pt idx="26">
                  <c:v>Molėtų rajono </c:v>
                </c:pt>
                <c:pt idx="27">
                  <c:v>Neringos </c:v>
                </c:pt>
                <c:pt idx="28">
                  <c:v>Pagėgių </c:v>
                </c:pt>
                <c:pt idx="29">
                  <c:v>Pakruojo rajono </c:v>
                </c:pt>
              </c:strCache>
            </c:strRef>
          </c:cat>
          <c:val>
            <c:numRef>
              <c:f>Sheet6!$F$5:$F$34</c:f>
              <c:numCache>
                <c:formatCode>#,##0.00</c:formatCode>
                <c:ptCount val="30"/>
                <c:pt idx="0">
                  <c:v>12570.667284522706</c:v>
                </c:pt>
                <c:pt idx="1">
                  <c:v>0</c:v>
                </c:pt>
                <c:pt idx="2">
                  <c:v>29308.097775718299</c:v>
                </c:pt>
                <c:pt idx="3">
                  <c:v>64600.324374420838</c:v>
                </c:pt>
                <c:pt idx="4">
                  <c:v>509.51691380908193</c:v>
                </c:pt>
                <c:pt idx="5">
                  <c:v>209534.8702502317</c:v>
                </c:pt>
                <c:pt idx="6">
                  <c:v>299174.58294717362</c:v>
                </c:pt>
                <c:pt idx="7">
                  <c:v>3794.0222428174252</c:v>
                </c:pt>
                <c:pt idx="8">
                  <c:v>8172.2080630213204</c:v>
                </c:pt>
                <c:pt idx="9">
                  <c:v>86654.309545875833</c:v>
                </c:pt>
                <c:pt idx="10">
                  <c:v>60472.659870250231</c:v>
                </c:pt>
                <c:pt idx="11">
                  <c:v>13649.397590361445</c:v>
                </c:pt>
                <c:pt idx="12">
                  <c:v>5633.1093605190044</c:v>
                </c:pt>
                <c:pt idx="13">
                  <c:v>48192.771084337248</c:v>
                </c:pt>
                <c:pt idx="14">
                  <c:v>224849.68721037998</c:v>
                </c:pt>
                <c:pt idx="15">
                  <c:v>60743.164967562487</c:v>
                </c:pt>
                <c:pt idx="16">
                  <c:v>1249.7103799814661</c:v>
                </c:pt>
                <c:pt idx="17">
                  <c:v>62384.151992585634</c:v>
                </c:pt>
                <c:pt idx="18">
                  <c:v>75301.204819277118</c:v>
                </c:pt>
                <c:pt idx="19">
                  <c:v>754341.11445783242</c:v>
                </c:pt>
                <c:pt idx="20">
                  <c:v>36492.122335495842</c:v>
                </c:pt>
                <c:pt idx="21">
                  <c:v>21692.539388322512</c:v>
                </c:pt>
                <c:pt idx="22">
                  <c:v>2896.2001853568072</c:v>
                </c:pt>
                <c:pt idx="23">
                  <c:v>35854.089434661619</c:v>
                </c:pt>
                <c:pt idx="24">
                  <c:v>125144.81000926784</c:v>
                </c:pt>
                <c:pt idx="25">
                  <c:v>36289.388322520863</c:v>
                </c:pt>
                <c:pt idx="26">
                  <c:v>30096.000347544017</c:v>
                </c:pt>
                <c:pt idx="27">
                  <c:v>584.30838739573676</c:v>
                </c:pt>
                <c:pt idx="28">
                  <c:v>75495.250231695973</c:v>
                </c:pt>
                <c:pt idx="29">
                  <c:v>15581.556997219643</c:v>
                </c:pt>
              </c:numCache>
            </c:numRef>
          </c:val>
          <c:extLst>
            <c:ext xmlns:c16="http://schemas.microsoft.com/office/drawing/2014/chart" uri="{C3380CC4-5D6E-409C-BE32-E72D297353CC}">
              <c16:uniqueId val="{00000002-77D6-4738-B870-9CF1A832F57D}"/>
            </c:ext>
          </c:extLst>
        </c:ser>
        <c:ser>
          <c:idx val="3"/>
          <c:order val="3"/>
          <c:tx>
            <c:strRef>
              <c:f>Sheet6!$G$4</c:f>
              <c:strCache>
                <c:ptCount val="1"/>
                <c:pt idx="0">
                  <c:v>2013 m. (Eur)</c:v>
                </c:pt>
              </c:strCache>
            </c:strRef>
          </c:tx>
          <c:invertIfNegative val="0"/>
          <c:cat>
            <c:strRef>
              <c:f>Sheet6!$C$5:$C$34</c:f>
              <c:strCache>
                <c:ptCount val="30"/>
                <c:pt idx="0">
                  <c:v>Akmenės rajono</c:v>
                </c:pt>
                <c:pt idx="1">
                  <c:v>Alytaus miesto</c:v>
                </c:pt>
                <c:pt idx="2">
                  <c:v>Alytaus rajono</c:v>
                </c:pt>
                <c:pt idx="3">
                  <c:v>Anykščių rajono</c:v>
                </c:pt>
                <c:pt idx="4">
                  <c:v>Birštono </c:v>
                </c:pt>
                <c:pt idx="5">
                  <c:v>Biržų rajono </c:v>
                </c:pt>
                <c:pt idx="6">
                  <c:v>Druskininkų </c:v>
                </c:pt>
                <c:pt idx="7">
                  <c:v>Elektrėnų </c:v>
                </c:pt>
                <c:pt idx="8">
                  <c:v>Ignalinos rajono </c:v>
                </c:pt>
                <c:pt idx="9">
                  <c:v>Jonavos rajono   </c:v>
                </c:pt>
                <c:pt idx="10">
                  <c:v>Joniškio rajono   </c:v>
                </c:pt>
                <c:pt idx="11">
                  <c:v>Jurbarko rajono </c:v>
                </c:pt>
                <c:pt idx="12">
                  <c:v>Kaišiadorių rajono </c:v>
                </c:pt>
                <c:pt idx="13">
                  <c:v>Kalvarijos</c:v>
                </c:pt>
                <c:pt idx="14">
                  <c:v>Kauno miesto</c:v>
                </c:pt>
                <c:pt idx="15">
                  <c:v>Kauno rajono     </c:v>
                </c:pt>
                <c:pt idx="16">
                  <c:v>Kazlų Rūdos</c:v>
                </c:pt>
                <c:pt idx="17">
                  <c:v>Kėdainių rajono </c:v>
                </c:pt>
                <c:pt idx="18">
                  <c:v>Kelmės rajono    </c:v>
                </c:pt>
                <c:pt idx="19">
                  <c:v>Klaipėdos miesto</c:v>
                </c:pt>
                <c:pt idx="20">
                  <c:v>Klaipėdos rajono</c:v>
                </c:pt>
                <c:pt idx="21">
                  <c:v>Kretingos rajono</c:v>
                </c:pt>
                <c:pt idx="22">
                  <c:v>Kupiškio rajono </c:v>
                </c:pt>
                <c:pt idx="23">
                  <c:v>Lazdijų rajono    </c:v>
                </c:pt>
                <c:pt idx="24">
                  <c:v>Marijampolės </c:v>
                </c:pt>
                <c:pt idx="25">
                  <c:v>Mažeikių rajono </c:v>
                </c:pt>
                <c:pt idx="26">
                  <c:v>Molėtų rajono </c:v>
                </c:pt>
                <c:pt idx="27">
                  <c:v>Neringos </c:v>
                </c:pt>
                <c:pt idx="28">
                  <c:v>Pagėgių </c:v>
                </c:pt>
                <c:pt idx="29">
                  <c:v>Pakruojo rajono </c:v>
                </c:pt>
              </c:strCache>
            </c:strRef>
          </c:cat>
          <c:val>
            <c:numRef>
              <c:f>Sheet6!$G$5:$G$34</c:f>
              <c:numCache>
                <c:formatCode>#,##0.00</c:formatCode>
                <c:ptCount val="30"/>
                <c:pt idx="0">
                  <c:v>12570.667284522706</c:v>
                </c:pt>
                <c:pt idx="1">
                  <c:v>14481.000926784038</c:v>
                </c:pt>
                <c:pt idx="2">
                  <c:v>37053.985171455053</c:v>
                </c:pt>
                <c:pt idx="3">
                  <c:v>110651.06580166821</c:v>
                </c:pt>
                <c:pt idx="4">
                  <c:v>0</c:v>
                </c:pt>
                <c:pt idx="5">
                  <c:v>22616.427247451342</c:v>
                </c:pt>
                <c:pt idx="6">
                  <c:v>468547.26598702522</c:v>
                </c:pt>
                <c:pt idx="7">
                  <c:v>2172.150139017609</c:v>
                </c:pt>
                <c:pt idx="8">
                  <c:v>0</c:v>
                </c:pt>
                <c:pt idx="9">
                  <c:v>10484.244670991658</c:v>
                </c:pt>
                <c:pt idx="10">
                  <c:v>9803.3480074142735</c:v>
                </c:pt>
                <c:pt idx="11">
                  <c:v>8910.4494902687675</c:v>
                </c:pt>
                <c:pt idx="12">
                  <c:v>8717.5625579240041</c:v>
                </c:pt>
                <c:pt idx="13">
                  <c:v>5676.5523632993554</c:v>
                </c:pt>
                <c:pt idx="14">
                  <c:v>297112.48841519927</c:v>
                </c:pt>
                <c:pt idx="15">
                  <c:v>858746.23493975739</c:v>
                </c:pt>
                <c:pt idx="16">
                  <c:v>868.86005560704348</c:v>
                </c:pt>
                <c:pt idx="17">
                  <c:v>255326.98100092649</c:v>
                </c:pt>
                <c:pt idx="18">
                  <c:v>2867.2381835032452</c:v>
                </c:pt>
                <c:pt idx="19">
                  <c:v>236880.21316033381</c:v>
                </c:pt>
                <c:pt idx="20">
                  <c:v>26702.965708989821</c:v>
                </c:pt>
                <c:pt idx="21">
                  <c:v>9991.8906394809601</c:v>
                </c:pt>
                <c:pt idx="22">
                  <c:v>4286.3762743280813</c:v>
                </c:pt>
                <c:pt idx="23">
                  <c:v>35854.089434661619</c:v>
                </c:pt>
                <c:pt idx="24">
                  <c:v>110345.22706209453</c:v>
                </c:pt>
                <c:pt idx="25">
                  <c:v>31003.822984244714</c:v>
                </c:pt>
                <c:pt idx="26">
                  <c:v>15639.481000926784</c:v>
                </c:pt>
                <c:pt idx="27">
                  <c:v>110637.1640407785</c:v>
                </c:pt>
                <c:pt idx="28">
                  <c:v>0</c:v>
                </c:pt>
                <c:pt idx="29">
                  <c:v>11787.534754402244</c:v>
                </c:pt>
              </c:numCache>
            </c:numRef>
          </c:val>
          <c:extLst>
            <c:ext xmlns:c16="http://schemas.microsoft.com/office/drawing/2014/chart" uri="{C3380CC4-5D6E-409C-BE32-E72D297353CC}">
              <c16:uniqueId val="{00000003-77D6-4738-B870-9CF1A832F57D}"/>
            </c:ext>
          </c:extLst>
        </c:ser>
        <c:ser>
          <c:idx val="4"/>
          <c:order val="4"/>
          <c:tx>
            <c:strRef>
              <c:f>Sheet6!$H$4</c:f>
              <c:strCache>
                <c:ptCount val="1"/>
                <c:pt idx="0">
                  <c:v>2012 m. (Eur)</c:v>
                </c:pt>
              </c:strCache>
            </c:strRef>
          </c:tx>
          <c:invertIfNegative val="0"/>
          <c:cat>
            <c:strRef>
              <c:f>Sheet6!$C$5:$C$34</c:f>
              <c:strCache>
                <c:ptCount val="30"/>
                <c:pt idx="0">
                  <c:v>Akmenės rajono</c:v>
                </c:pt>
                <c:pt idx="1">
                  <c:v>Alytaus miesto</c:v>
                </c:pt>
                <c:pt idx="2">
                  <c:v>Alytaus rajono</c:v>
                </c:pt>
                <c:pt idx="3">
                  <c:v>Anykščių rajono</c:v>
                </c:pt>
                <c:pt idx="4">
                  <c:v>Birštono </c:v>
                </c:pt>
                <c:pt idx="5">
                  <c:v>Biržų rajono </c:v>
                </c:pt>
                <c:pt idx="6">
                  <c:v>Druskininkų </c:v>
                </c:pt>
                <c:pt idx="7">
                  <c:v>Elektrėnų </c:v>
                </c:pt>
                <c:pt idx="8">
                  <c:v>Ignalinos rajono </c:v>
                </c:pt>
                <c:pt idx="9">
                  <c:v>Jonavos rajono   </c:v>
                </c:pt>
                <c:pt idx="10">
                  <c:v>Joniškio rajono   </c:v>
                </c:pt>
                <c:pt idx="11">
                  <c:v>Jurbarko rajono </c:v>
                </c:pt>
                <c:pt idx="12">
                  <c:v>Kaišiadorių rajono </c:v>
                </c:pt>
                <c:pt idx="13">
                  <c:v>Kalvarijos</c:v>
                </c:pt>
                <c:pt idx="14">
                  <c:v>Kauno miesto</c:v>
                </c:pt>
                <c:pt idx="15">
                  <c:v>Kauno rajono     </c:v>
                </c:pt>
                <c:pt idx="16">
                  <c:v>Kazlų Rūdos</c:v>
                </c:pt>
                <c:pt idx="17">
                  <c:v>Kėdainių rajono </c:v>
                </c:pt>
                <c:pt idx="18">
                  <c:v>Kelmės rajono    </c:v>
                </c:pt>
                <c:pt idx="19">
                  <c:v>Klaipėdos miesto</c:v>
                </c:pt>
                <c:pt idx="20">
                  <c:v>Klaipėdos rajono</c:v>
                </c:pt>
                <c:pt idx="21">
                  <c:v>Kretingos rajono</c:v>
                </c:pt>
                <c:pt idx="22">
                  <c:v>Kupiškio rajono </c:v>
                </c:pt>
                <c:pt idx="23">
                  <c:v>Lazdijų rajono    </c:v>
                </c:pt>
                <c:pt idx="24">
                  <c:v>Marijampolės </c:v>
                </c:pt>
                <c:pt idx="25">
                  <c:v>Mažeikių rajono </c:v>
                </c:pt>
                <c:pt idx="26">
                  <c:v>Molėtų rajono </c:v>
                </c:pt>
                <c:pt idx="27">
                  <c:v>Neringos </c:v>
                </c:pt>
                <c:pt idx="28">
                  <c:v>Pagėgių </c:v>
                </c:pt>
                <c:pt idx="29">
                  <c:v>Pakruojo rajono </c:v>
                </c:pt>
              </c:strCache>
            </c:strRef>
          </c:cat>
          <c:val>
            <c:numRef>
              <c:f>Sheet6!$H$5:$H$34</c:f>
              <c:numCache>
                <c:formatCode>#,##0.00</c:formatCode>
                <c:ptCount val="30"/>
                <c:pt idx="0">
                  <c:v>6754.2284522706195</c:v>
                </c:pt>
                <c:pt idx="1">
                  <c:v>33480.074142724734</c:v>
                </c:pt>
                <c:pt idx="2">
                  <c:v>0</c:v>
                </c:pt>
                <c:pt idx="3">
                  <c:v>0</c:v>
                </c:pt>
                <c:pt idx="4">
                  <c:v>154293.32715477294</c:v>
                </c:pt>
                <c:pt idx="5">
                  <c:v>11836.480537534755</c:v>
                </c:pt>
                <c:pt idx="6">
                  <c:v>36810.704355885078</c:v>
                </c:pt>
                <c:pt idx="7">
                  <c:v>2240.2108433734952</c:v>
                </c:pt>
                <c:pt idx="8">
                  <c:v>0</c:v>
                </c:pt>
                <c:pt idx="9">
                  <c:v>5613.994439295644</c:v>
                </c:pt>
                <c:pt idx="10">
                  <c:v>12091.635773864689</c:v>
                </c:pt>
                <c:pt idx="11">
                  <c:v>10402.571825764579</c:v>
                </c:pt>
                <c:pt idx="12">
                  <c:v>2398.3433734939772</c:v>
                </c:pt>
                <c:pt idx="13">
                  <c:v>1355.4216867469881</c:v>
                </c:pt>
                <c:pt idx="14">
                  <c:v>204552.24745134384</c:v>
                </c:pt>
                <c:pt idx="15">
                  <c:v>287436.57321594068</c:v>
                </c:pt>
                <c:pt idx="16">
                  <c:v>0</c:v>
                </c:pt>
                <c:pt idx="17">
                  <c:v>290279.19369786838</c:v>
                </c:pt>
                <c:pt idx="18">
                  <c:v>14654.772937905469</c:v>
                </c:pt>
                <c:pt idx="19">
                  <c:v>213476.59870250232</c:v>
                </c:pt>
                <c:pt idx="20">
                  <c:v>85466.867469879508</c:v>
                </c:pt>
                <c:pt idx="21">
                  <c:v>20852.641334569045</c:v>
                </c:pt>
                <c:pt idx="22">
                  <c:v>0</c:v>
                </c:pt>
                <c:pt idx="23">
                  <c:v>695.0880444856349</c:v>
                </c:pt>
                <c:pt idx="24">
                  <c:v>75590.824837812645</c:v>
                </c:pt>
                <c:pt idx="25">
                  <c:v>63716.404077849955</c:v>
                </c:pt>
                <c:pt idx="26">
                  <c:v>4923.5403151065775</c:v>
                </c:pt>
                <c:pt idx="27">
                  <c:v>0</c:v>
                </c:pt>
                <c:pt idx="28">
                  <c:v>3475.4402224281744</c:v>
                </c:pt>
                <c:pt idx="29">
                  <c:v>111822.28915662652</c:v>
                </c:pt>
              </c:numCache>
            </c:numRef>
          </c:val>
          <c:extLst>
            <c:ext xmlns:c16="http://schemas.microsoft.com/office/drawing/2014/chart" uri="{C3380CC4-5D6E-409C-BE32-E72D297353CC}">
              <c16:uniqueId val="{00000004-77D6-4738-B870-9CF1A832F57D}"/>
            </c:ext>
          </c:extLst>
        </c:ser>
        <c:ser>
          <c:idx val="5"/>
          <c:order val="5"/>
          <c:tx>
            <c:strRef>
              <c:f>Sheet6!$I$4</c:f>
              <c:strCache>
                <c:ptCount val="1"/>
                <c:pt idx="0">
                  <c:v>2011 m. (Eur)</c:v>
                </c:pt>
              </c:strCache>
            </c:strRef>
          </c:tx>
          <c:invertIfNegative val="0"/>
          <c:cat>
            <c:strRef>
              <c:f>Sheet6!$C$5:$C$34</c:f>
              <c:strCache>
                <c:ptCount val="30"/>
                <c:pt idx="0">
                  <c:v>Akmenės rajono</c:v>
                </c:pt>
                <c:pt idx="1">
                  <c:v>Alytaus miesto</c:v>
                </c:pt>
                <c:pt idx="2">
                  <c:v>Alytaus rajono</c:v>
                </c:pt>
                <c:pt idx="3">
                  <c:v>Anykščių rajono</c:v>
                </c:pt>
                <c:pt idx="4">
                  <c:v>Birštono </c:v>
                </c:pt>
                <c:pt idx="5">
                  <c:v>Biržų rajono </c:v>
                </c:pt>
                <c:pt idx="6">
                  <c:v>Druskininkų </c:v>
                </c:pt>
                <c:pt idx="7">
                  <c:v>Elektrėnų </c:v>
                </c:pt>
                <c:pt idx="8">
                  <c:v>Ignalinos rajono </c:v>
                </c:pt>
                <c:pt idx="9">
                  <c:v>Jonavos rajono   </c:v>
                </c:pt>
                <c:pt idx="10">
                  <c:v>Joniškio rajono   </c:v>
                </c:pt>
                <c:pt idx="11">
                  <c:v>Jurbarko rajono </c:v>
                </c:pt>
                <c:pt idx="12">
                  <c:v>Kaišiadorių rajono </c:v>
                </c:pt>
                <c:pt idx="13">
                  <c:v>Kalvarijos</c:v>
                </c:pt>
                <c:pt idx="14">
                  <c:v>Kauno miesto</c:v>
                </c:pt>
                <c:pt idx="15">
                  <c:v>Kauno rajono     </c:v>
                </c:pt>
                <c:pt idx="16">
                  <c:v>Kazlų Rūdos</c:v>
                </c:pt>
                <c:pt idx="17">
                  <c:v>Kėdainių rajono </c:v>
                </c:pt>
                <c:pt idx="18">
                  <c:v>Kelmės rajono    </c:v>
                </c:pt>
                <c:pt idx="19">
                  <c:v>Klaipėdos miesto</c:v>
                </c:pt>
                <c:pt idx="20">
                  <c:v>Klaipėdos rajono</c:v>
                </c:pt>
                <c:pt idx="21">
                  <c:v>Kretingos rajono</c:v>
                </c:pt>
                <c:pt idx="22">
                  <c:v>Kupiškio rajono </c:v>
                </c:pt>
                <c:pt idx="23">
                  <c:v>Lazdijų rajono    </c:v>
                </c:pt>
                <c:pt idx="24">
                  <c:v>Marijampolės </c:v>
                </c:pt>
                <c:pt idx="25">
                  <c:v>Mažeikių rajono </c:v>
                </c:pt>
                <c:pt idx="26">
                  <c:v>Molėtų rajono </c:v>
                </c:pt>
                <c:pt idx="27">
                  <c:v>Neringos </c:v>
                </c:pt>
                <c:pt idx="28">
                  <c:v>Pagėgių </c:v>
                </c:pt>
                <c:pt idx="29">
                  <c:v>Pakruojo rajono </c:v>
                </c:pt>
              </c:strCache>
            </c:strRef>
          </c:cat>
          <c:val>
            <c:numRef>
              <c:f>Sheet6!$I$5:$I$34</c:f>
              <c:numCache>
                <c:formatCode>#,##0.00</c:formatCode>
                <c:ptCount val="30"/>
                <c:pt idx="0">
                  <c:v>14406.568582020389</c:v>
                </c:pt>
                <c:pt idx="1">
                  <c:v>40257.18257645976</c:v>
                </c:pt>
                <c:pt idx="2">
                  <c:v>51317.771084337248</c:v>
                </c:pt>
                <c:pt idx="3">
                  <c:v>35697.405004633925</c:v>
                </c:pt>
                <c:pt idx="4">
                  <c:v>0</c:v>
                </c:pt>
                <c:pt idx="5">
                  <c:v>300346.09592215018</c:v>
                </c:pt>
                <c:pt idx="6">
                  <c:v>969966.40407784993</c:v>
                </c:pt>
                <c:pt idx="7">
                  <c:v>14938.600556070436</c:v>
                </c:pt>
                <c:pt idx="8">
                  <c:v>0</c:v>
                </c:pt>
                <c:pt idx="9">
                  <c:v>129923.54031510637</c:v>
                </c:pt>
                <c:pt idx="10">
                  <c:v>62389.365152919374</c:v>
                </c:pt>
                <c:pt idx="11">
                  <c:v>3264.886468952729</c:v>
                </c:pt>
                <c:pt idx="12">
                  <c:v>5364.9212233549733</c:v>
                </c:pt>
                <c:pt idx="13">
                  <c:v>1390.17608897127</c:v>
                </c:pt>
                <c:pt idx="14">
                  <c:v>0</c:v>
                </c:pt>
                <c:pt idx="15">
                  <c:v>18909.00139017609</c:v>
                </c:pt>
                <c:pt idx="16">
                  <c:v>1174.9884151992587</c:v>
                </c:pt>
                <c:pt idx="17">
                  <c:v>94742.527803521778</c:v>
                </c:pt>
                <c:pt idx="18">
                  <c:v>93097.196478220518</c:v>
                </c:pt>
                <c:pt idx="19">
                  <c:v>24366.311399443912</c:v>
                </c:pt>
                <c:pt idx="20">
                  <c:v>5792.4003707136235</c:v>
                </c:pt>
                <c:pt idx="21">
                  <c:v>36781.742354031514</c:v>
                </c:pt>
                <c:pt idx="22">
                  <c:v>27513.901760889712</c:v>
                </c:pt>
                <c:pt idx="23">
                  <c:v>20273.401297497683</c:v>
                </c:pt>
                <c:pt idx="24">
                  <c:v>51841.983317887003</c:v>
                </c:pt>
                <c:pt idx="25">
                  <c:v>24907.321594068584</c:v>
                </c:pt>
                <c:pt idx="26">
                  <c:v>2027.3401297497685</c:v>
                </c:pt>
                <c:pt idx="27">
                  <c:v>15012.164040778514</c:v>
                </c:pt>
                <c:pt idx="28">
                  <c:v>0</c:v>
                </c:pt>
                <c:pt idx="29">
                  <c:v>103249.53660797034</c:v>
                </c:pt>
              </c:numCache>
            </c:numRef>
          </c:val>
          <c:extLst>
            <c:ext xmlns:c16="http://schemas.microsoft.com/office/drawing/2014/chart" uri="{C3380CC4-5D6E-409C-BE32-E72D297353CC}">
              <c16:uniqueId val="{00000005-77D6-4738-B870-9CF1A832F57D}"/>
            </c:ext>
          </c:extLst>
        </c:ser>
        <c:ser>
          <c:idx val="6"/>
          <c:order val="6"/>
          <c:tx>
            <c:strRef>
              <c:f>Sheet6!$J$4</c:f>
              <c:strCache>
                <c:ptCount val="1"/>
                <c:pt idx="0">
                  <c:v>2010 m. (Eur)</c:v>
                </c:pt>
              </c:strCache>
            </c:strRef>
          </c:tx>
          <c:invertIfNegative val="0"/>
          <c:cat>
            <c:strRef>
              <c:f>Sheet6!$C$5:$C$34</c:f>
              <c:strCache>
                <c:ptCount val="30"/>
                <c:pt idx="0">
                  <c:v>Akmenės rajono</c:v>
                </c:pt>
                <c:pt idx="1">
                  <c:v>Alytaus miesto</c:v>
                </c:pt>
                <c:pt idx="2">
                  <c:v>Alytaus rajono</c:v>
                </c:pt>
                <c:pt idx="3">
                  <c:v>Anykščių rajono</c:v>
                </c:pt>
                <c:pt idx="4">
                  <c:v>Birštono </c:v>
                </c:pt>
                <c:pt idx="5">
                  <c:v>Biržų rajono </c:v>
                </c:pt>
                <c:pt idx="6">
                  <c:v>Druskininkų </c:v>
                </c:pt>
                <c:pt idx="7">
                  <c:v>Elektrėnų </c:v>
                </c:pt>
                <c:pt idx="8">
                  <c:v>Ignalinos rajono </c:v>
                </c:pt>
                <c:pt idx="9">
                  <c:v>Jonavos rajono   </c:v>
                </c:pt>
                <c:pt idx="10">
                  <c:v>Joniškio rajono   </c:v>
                </c:pt>
                <c:pt idx="11">
                  <c:v>Jurbarko rajono </c:v>
                </c:pt>
                <c:pt idx="12">
                  <c:v>Kaišiadorių rajono </c:v>
                </c:pt>
                <c:pt idx="13">
                  <c:v>Kalvarijos</c:v>
                </c:pt>
                <c:pt idx="14">
                  <c:v>Kauno miesto</c:v>
                </c:pt>
                <c:pt idx="15">
                  <c:v>Kauno rajono     </c:v>
                </c:pt>
                <c:pt idx="16">
                  <c:v>Kazlų Rūdos</c:v>
                </c:pt>
                <c:pt idx="17">
                  <c:v>Kėdainių rajono </c:v>
                </c:pt>
                <c:pt idx="18">
                  <c:v>Kelmės rajono    </c:v>
                </c:pt>
                <c:pt idx="19">
                  <c:v>Klaipėdos miesto</c:v>
                </c:pt>
                <c:pt idx="20">
                  <c:v>Klaipėdos rajono</c:v>
                </c:pt>
                <c:pt idx="21">
                  <c:v>Kretingos rajono</c:v>
                </c:pt>
                <c:pt idx="22">
                  <c:v>Kupiškio rajono </c:v>
                </c:pt>
                <c:pt idx="23">
                  <c:v>Lazdijų rajono    </c:v>
                </c:pt>
                <c:pt idx="24">
                  <c:v>Marijampolės </c:v>
                </c:pt>
                <c:pt idx="25">
                  <c:v>Mažeikių rajono </c:v>
                </c:pt>
                <c:pt idx="26">
                  <c:v>Molėtų rajono </c:v>
                </c:pt>
                <c:pt idx="27">
                  <c:v>Neringos </c:v>
                </c:pt>
                <c:pt idx="28">
                  <c:v>Pagėgių </c:v>
                </c:pt>
                <c:pt idx="29">
                  <c:v>Pakruojo rajono </c:v>
                </c:pt>
              </c:strCache>
            </c:strRef>
          </c:cat>
          <c:val>
            <c:numRef>
              <c:f>Sheet6!$J$5:$J$34</c:f>
              <c:numCache>
                <c:formatCode>#,##0.00</c:formatCode>
                <c:ptCount val="30"/>
                <c:pt idx="0">
                  <c:v>0</c:v>
                </c:pt>
                <c:pt idx="1">
                  <c:v>107680.7228915661</c:v>
                </c:pt>
                <c:pt idx="2">
                  <c:v>24195.725208526415</c:v>
                </c:pt>
                <c:pt idx="3">
                  <c:v>23748.841519925856</c:v>
                </c:pt>
                <c:pt idx="4">
                  <c:v>59759.905004633925</c:v>
                </c:pt>
                <c:pt idx="5">
                  <c:v>138385.65801668208</c:v>
                </c:pt>
                <c:pt idx="6">
                  <c:v>0</c:v>
                </c:pt>
                <c:pt idx="7">
                  <c:v>3762.1640407784989</c:v>
                </c:pt>
                <c:pt idx="8">
                  <c:v>0</c:v>
                </c:pt>
                <c:pt idx="9">
                  <c:v>114938.60055607044</c:v>
                </c:pt>
                <c:pt idx="10">
                  <c:v>20360.287303058427</c:v>
                </c:pt>
                <c:pt idx="11">
                  <c:v>781.97405004634072</c:v>
                </c:pt>
                <c:pt idx="12">
                  <c:v>13957.657553290081</c:v>
                </c:pt>
                <c:pt idx="13">
                  <c:v>2751.3901760889789</c:v>
                </c:pt>
                <c:pt idx="14">
                  <c:v>438090.53521779494</c:v>
                </c:pt>
                <c:pt idx="15">
                  <c:v>7602.5254865616453</c:v>
                </c:pt>
                <c:pt idx="16">
                  <c:v>868.86005560704348</c:v>
                </c:pt>
                <c:pt idx="17">
                  <c:v>123956.49907321591</c:v>
                </c:pt>
                <c:pt idx="18">
                  <c:v>48542.632066728453</c:v>
                </c:pt>
                <c:pt idx="19">
                  <c:v>362922.84522706189</c:v>
                </c:pt>
                <c:pt idx="20">
                  <c:v>17377.201112140901</c:v>
                </c:pt>
                <c:pt idx="21">
                  <c:v>18448.795180722969</c:v>
                </c:pt>
                <c:pt idx="22">
                  <c:v>10136.700648748852</c:v>
                </c:pt>
                <c:pt idx="23">
                  <c:v>0</c:v>
                </c:pt>
                <c:pt idx="24">
                  <c:v>112662.18721037997</c:v>
                </c:pt>
                <c:pt idx="25">
                  <c:v>133595.92215013903</c:v>
                </c:pt>
                <c:pt idx="26">
                  <c:v>0</c:v>
                </c:pt>
                <c:pt idx="27">
                  <c:v>0</c:v>
                </c:pt>
                <c:pt idx="28">
                  <c:v>695.0880444856349</c:v>
                </c:pt>
                <c:pt idx="29">
                  <c:v>84829.70342910102</c:v>
                </c:pt>
              </c:numCache>
            </c:numRef>
          </c:val>
          <c:extLst>
            <c:ext xmlns:c16="http://schemas.microsoft.com/office/drawing/2014/chart" uri="{C3380CC4-5D6E-409C-BE32-E72D297353CC}">
              <c16:uniqueId val="{00000006-77D6-4738-B870-9CF1A832F57D}"/>
            </c:ext>
          </c:extLst>
        </c:ser>
        <c:dLbls>
          <c:showLegendKey val="0"/>
          <c:showVal val="0"/>
          <c:showCatName val="0"/>
          <c:showSerName val="0"/>
          <c:showPercent val="0"/>
          <c:showBubbleSize val="0"/>
        </c:dLbls>
        <c:gapWidth val="150"/>
        <c:overlap val="100"/>
        <c:axId val="78641792"/>
        <c:axId val="78721408"/>
      </c:barChart>
      <c:catAx>
        <c:axId val="78641792"/>
        <c:scaling>
          <c:orientation val="minMax"/>
        </c:scaling>
        <c:delete val="0"/>
        <c:axPos val="b"/>
        <c:numFmt formatCode="General" sourceLinked="0"/>
        <c:majorTickMark val="out"/>
        <c:minorTickMark val="none"/>
        <c:tickLblPos val="nextTo"/>
        <c:crossAx val="78721408"/>
        <c:crosses val="autoZero"/>
        <c:auto val="1"/>
        <c:lblAlgn val="ctr"/>
        <c:lblOffset val="100"/>
        <c:noMultiLvlLbl val="0"/>
      </c:catAx>
      <c:valAx>
        <c:axId val="78721408"/>
        <c:scaling>
          <c:orientation val="minMax"/>
        </c:scaling>
        <c:delete val="0"/>
        <c:axPos val="l"/>
        <c:majorGridlines/>
        <c:numFmt formatCode="#,##0" sourceLinked="0"/>
        <c:majorTickMark val="out"/>
        <c:minorTickMark val="none"/>
        <c:tickLblPos val="nextTo"/>
        <c:crossAx val="78641792"/>
        <c:crosses val="autoZero"/>
        <c:crossBetween val="between"/>
      </c:valAx>
    </c:plotArea>
    <c:legend>
      <c:legendPos val="r"/>
      <c:layout>
        <c:manualLayout>
          <c:xMode val="edge"/>
          <c:yMode val="edge"/>
          <c:x val="0.88679232283464549"/>
          <c:y val="0.16188801399825017"/>
          <c:w val="0.10348545494313226"/>
          <c:h val="0.46881627296588052"/>
        </c:manualLayout>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c:style val="2"/>
  <c:chart>
    <c:autoTitleDeleted val="0"/>
    <c:plotArea>
      <c:layout/>
      <c:barChart>
        <c:barDir val="col"/>
        <c:grouping val="stacked"/>
        <c:varyColors val="0"/>
        <c:ser>
          <c:idx val="0"/>
          <c:order val="0"/>
          <c:tx>
            <c:strRef>
              <c:f>Sheet6!$O$4</c:f>
              <c:strCache>
                <c:ptCount val="1"/>
                <c:pt idx="0">
                  <c:v>2016 m. (Eur.)</c:v>
                </c:pt>
              </c:strCache>
            </c:strRef>
          </c:tx>
          <c:invertIfNegative val="0"/>
          <c:dPt>
            <c:idx val="30"/>
            <c:invertIfNegative val="0"/>
            <c:bubble3D val="0"/>
            <c:spPr>
              <a:solidFill>
                <a:schemeClr val="bg1"/>
              </a:solidFill>
            </c:spPr>
            <c:extLst>
              <c:ext xmlns:c16="http://schemas.microsoft.com/office/drawing/2014/chart" uri="{C3380CC4-5D6E-409C-BE32-E72D297353CC}">
                <c16:uniqueId val="{00000001-EDFF-445F-A611-3B859CD00F78}"/>
              </c:ext>
            </c:extLst>
          </c:dPt>
          <c:cat>
            <c:strRef>
              <c:f>Sheet6!$N$5:$N$35</c:f>
              <c:strCache>
                <c:ptCount val="31"/>
                <c:pt idx="0">
                  <c:v>Palangos miesto</c:v>
                </c:pt>
                <c:pt idx="1">
                  <c:v>Panevėžio miesto </c:v>
                </c:pt>
                <c:pt idx="2">
                  <c:v>Panevėžio rajono</c:v>
                </c:pt>
                <c:pt idx="3">
                  <c:v>Pasvalio rajono</c:v>
                </c:pt>
                <c:pt idx="4">
                  <c:v>Plungės rajono</c:v>
                </c:pt>
                <c:pt idx="5">
                  <c:v>Prienų rajono</c:v>
                </c:pt>
                <c:pt idx="6">
                  <c:v>Radviliškio rajono</c:v>
                </c:pt>
                <c:pt idx="7">
                  <c:v>Raseinių rajono</c:v>
                </c:pt>
                <c:pt idx="8">
                  <c:v>Rietavo </c:v>
                </c:pt>
                <c:pt idx="9">
                  <c:v>Rokiškio rajono</c:v>
                </c:pt>
                <c:pt idx="10">
                  <c:v>Skuodo rajono</c:v>
                </c:pt>
                <c:pt idx="11">
                  <c:v>Šakių rajono </c:v>
                </c:pt>
                <c:pt idx="12">
                  <c:v>Šalčininkų rajono </c:v>
                </c:pt>
                <c:pt idx="13">
                  <c:v>Šiaulių miesto </c:v>
                </c:pt>
                <c:pt idx="14">
                  <c:v>Šiaulių rajono </c:v>
                </c:pt>
                <c:pt idx="15">
                  <c:v>Šilalės rajono </c:v>
                </c:pt>
                <c:pt idx="16">
                  <c:v>Šilutės rajono </c:v>
                </c:pt>
                <c:pt idx="17">
                  <c:v>Širvintų rajono </c:v>
                </c:pt>
                <c:pt idx="18">
                  <c:v>Švenčionių rajono</c:v>
                </c:pt>
                <c:pt idx="19">
                  <c:v>Tauragės rajono </c:v>
                </c:pt>
                <c:pt idx="20">
                  <c:v>Telšių rajono</c:v>
                </c:pt>
                <c:pt idx="21">
                  <c:v>Trakų rajono</c:v>
                </c:pt>
                <c:pt idx="22">
                  <c:v>Ukmergės rajono </c:v>
                </c:pt>
                <c:pt idx="23">
                  <c:v>Utenos rajono </c:v>
                </c:pt>
                <c:pt idx="24">
                  <c:v>Varėnos rajono</c:v>
                </c:pt>
                <c:pt idx="25">
                  <c:v>Vilkaviškio rajono</c:v>
                </c:pt>
                <c:pt idx="26">
                  <c:v>Vilniaus miesto</c:v>
                </c:pt>
                <c:pt idx="27">
                  <c:v>Vilniaus rajono</c:v>
                </c:pt>
                <c:pt idx="28">
                  <c:v>Visagino </c:v>
                </c:pt>
                <c:pt idx="29">
                  <c:v>Zarasų rajono</c:v>
                </c:pt>
                <c:pt idx="30">
                  <c:v>.</c:v>
                </c:pt>
              </c:strCache>
            </c:strRef>
          </c:cat>
          <c:val>
            <c:numRef>
              <c:f>Sheet6!$O$5:$O$35</c:f>
              <c:numCache>
                <c:formatCode>#,##0.00</c:formatCode>
                <c:ptCount val="31"/>
                <c:pt idx="0">
                  <c:v>162280.95999999973</c:v>
                </c:pt>
                <c:pt idx="1">
                  <c:v>57930.840000000011</c:v>
                </c:pt>
                <c:pt idx="2">
                  <c:v>4158.6400000000003</c:v>
                </c:pt>
                <c:pt idx="3" formatCode="#,##0">
                  <c:v>31700</c:v>
                </c:pt>
                <c:pt idx="4">
                  <c:v>14892.859999999971</c:v>
                </c:pt>
                <c:pt idx="5">
                  <c:v>28890.51</c:v>
                </c:pt>
                <c:pt idx="6" formatCode="#,##0">
                  <c:v>62800</c:v>
                </c:pt>
                <c:pt idx="7" formatCode="#,##0">
                  <c:v>71500</c:v>
                </c:pt>
                <c:pt idx="8">
                  <c:v>16043.96</c:v>
                </c:pt>
                <c:pt idx="9" formatCode="#,##0">
                  <c:v>8500</c:v>
                </c:pt>
                <c:pt idx="10" formatCode="#,##0">
                  <c:v>13524</c:v>
                </c:pt>
                <c:pt idx="11">
                  <c:v>34238.6</c:v>
                </c:pt>
                <c:pt idx="12">
                  <c:v>7949.1200000000044</c:v>
                </c:pt>
                <c:pt idx="13" formatCode="#,##0">
                  <c:v>92506</c:v>
                </c:pt>
                <c:pt idx="14" formatCode="#,##0">
                  <c:v>49930</c:v>
                </c:pt>
                <c:pt idx="15" formatCode="#,##0">
                  <c:v>21658</c:v>
                </c:pt>
                <c:pt idx="16" formatCode="#,##0">
                  <c:v>19500</c:v>
                </c:pt>
                <c:pt idx="17" formatCode="#,##0">
                  <c:v>1798</c:v>
                </c:pt>
                <c:pt idx="18" formatCode="#,##0">
                  <c:v>20157</c:v>
                </c:pt>
                <c:pt idx="19">
                  <c:v>20888.900000000001</c:v>
                </c:pt>
                <c:pt idx="20" formatCode="#,##0">
                  <c:v>24800</c:v>
                </c:pt>
                <c:pt idx="21" formatCode="#,##0">
                  <c:v>11578</c:v>
                </c:pt>
                <c:pt idx="22">
                  <c:v>48683.92</c:v>
                </c:pt>
                <c:pt idx="23" formatCode="#,##0">
                  <c:v>31000</c:v>
                </c:pt>
                <c:pt idx="24">
                  <c:v>7658.02</c:v>
                </c:pt>
                <c:pt idx="25" formatCode="#,##0">
                  <c:v>4200</c:v>
                </c:pt>
                <c:pt idx="26">
                  <c:v>517762.95</c:v>
                </c:pt>
                <c:pt idx="27" formatCode="#,##0">
                  <c:v>34000</c:v>
                </c:pt>
                <c:pt idx="28">
                  <c:v>0</c:v>
                </c:pt>
                <c:pt idx="29">
                  <c:v>0</c:v>
                </c:pt>
                <c:pt idx="30">
                  <c:v>4578000</c:v>
                </c:pt>
              </c:numCache>
            </c:numRef>
          </c:val>
          <c:extLst>
            <c:ext xmlns:c16="http://schemas.microsoft.com/office/drawing/2014/chart" uri="{C3380CC4-5D6E-409C-BE32-E72D297353CC}">
              <c16:uniqueId val="{00000002-EDFF-445F-A611-3B859CD00F78}"/>
            </c:ext>
          </c:extLst>
        </c:ser>
        <c:ser>
          <c:idx val="1"/>
          <c:order val="1"/>
          <c:tx>
            <c:strRef>
              <c:f>Sheet6!$P$4</c:f>
              <c:strCache>
                <c:ptCount val="1"/>
                <c:pt idx="0">
                  <c:v>2015 m. (Eur)</c:v>
                </c:pt>
              </c:strCache>
            </c:strRef>
          </c:tx>
          <c:invertIfNegative val="0"/>
          <c:cat>
            <c:strRef>
              <c:f>Sheet6!$N$5:$N$35</c:f>
              <c:strCache>
                <c:ptCount val="31"/>
                <c:pt idx="0">
                  <c:v>Palangos miesto</c:v>
                </c:pt>
                <c:pt idx="1">
                  <c:v>Panevėžio miesto </c:v>
                </c:pt>
                <c:pt idx="2">
                  <c:v>Panevėžio rajono</c:v>
                </c:pt>
                <c:pt idx="3">
                  <c:v>Pasvalio rajono</c:v>
                </c:pt>
                <c:pt idx="4">
                  <c:v>Plungės rajono</c:v>
                </c:pt>
                <c:pt idx="5">
                  <c:v>Prienų rajono</c:v>
                </c:pt>
                <c:pt idx="6">
                  <c:v>Radviliškio rajono</c:v>
                </c:pt>
                <c:pt idx="7">
                  <c:v>Raseinių rajono</c:v>
                </c:pt>
                <c:pt idx="8">
                  <c:v>Rietavo </c:v>
                </c:pt>
                <c:pt idx="9">
                  <c:v>Rokiškio rajono</c:v>
                </c:pt>
                <c:pt idx="10">
                  <c:v>Skuodo rajono</c:v>
                </c:pt>
                <c:pt idx="11">
                  <c:v>Šakių rajono </c:v>
                </c:pt>
                <c:pt idx="12">
                  <c:v>Šalčininkų rajono </c:v>
                </c:pt>
                <c:pt idx="13">
                  <c:v>Šiaulių miesto </c:v>
                </c:pt>
                <c:pt idx="14">
                  <c:v>Šiaulių rajono </c:v>
                </c:pt>
                <c:pt idx="15">
                  <c:v>Šilalės rajono </c:v>
                </c:pt>
                <c:pt idx="16">
                  <c:v>Šilutės rajono </c:v>
                </c:pt>
                <c:pt idx="17">
                  <c:v>Širvintų rajono </c:v>
                </c:pt>
                <c:pt idx="18">
                  <c:v>Švenčionių rajono</c:v>
                </c:pt>
                <c:pt idx="19">
                  <c:v>Tauragės rajono </c:v>
                </c:pt>
                <c:pt idx="20">
                  <c:v>Telšių rajono</c:v>
                </c:pt>
                <c:pt idx="21">
                  <c:v>Trakų rajono</c:v>
                </c:pt>
                <c:pt idx="22">
                  <c:v>Ukmergės rajono </c:v>
                </c:pt>
                <c:pt idx="23">
                  <c:v>Utenos rajono </c:v>
                </c:pt>
                <c:pt idx="24">
                  <c:v>Varėnos rajono</c:v>
                </c:pt>
                <c:pt idx="25">
                  <c:v>Vilkaviškio rajono</c:v>
                </c:pt>
                <c:pt idx="26">
                  <c:v>Vilniaus miesto</c:v>
                </c:pt>
                <c:pt idx="27">
                  <c:v>Vilniaus rajono</c:v>
                </c:pt>
                <c:pt idx="28">
                  <c:v>Visagino </c:v>
                </c:pt>
                <c:pt idx="29">
                  <c:v>Zarasų rajono</c:v>
                </c:pt>
                <c:pt idx="30">
                  <c:v>.</c:v>
                </c:pt>
              </c:strCache>
            </c:strRef>
          </c:cat>
          <c:val>
            <c:numRef>
              <c:f>Sheet6!$P$5:$P$35</c:f>
              <c:numCache>
                <c:formatCode>#,##0</c:formatCode>
                <c:ptCount val="31"/>
                <c:pt idx="0" formatCode="#,##0.00">
                  <c:v>45836.480000000003</c:v>
                </c:pt>
                <c:pt idx="1">
                  <c:v>27804</c:v>
                </c:pt>
                <c:pt idx="2" formatCode="#,##0.00">
                  <c:v>4353.9000000000005</c:v>
                </c:pt>
                <c:pt idx="3">
                  <c:v>54400</c:v>
                </c:pt>
                <c:pt idx="4" formatCode="#,##0.00">
                  <c:v>156324.67000000001</c:v>
                </c:pt>
                <c:pt idx="5" formatCode="#,##0.00">
                  <c:v>8117.83</c:v>
                </c:pt>
                <c:pt idx="6">
                  <c:v>45458</c:v>
                </c:pt>
                <c:pt idx="7">
                  <c:v>65110</c:v>
                </c:pt>
                <c:pt idx="8">
                  <c:v>54821</c:v>
                </c:pt>
                <c:pt idx="9">
                  <c:v>7410</c:v>
                </c:pt>
                <c:pt idx="10">
                  <c:v>16660</c:v>
                </c:pt>
                <c:pt idx="11">
                  <c:v>287422</c:v>
                </c:pt>
                <c:pt idx="12" formatCode="#,##0.00">
                  <c:v>380210.75</c:v>
                </c:pt>
                <c:pt idx="13" formatCode="#,##0.00">
                  <c:v>16780.87</c:v>
                </c:pt>
                <c:pt idx="14">
                  <c:v>257360</c:v>
                </c:pt>
                <c:pt idx="15" formatCode="#,##0.00">
                  <c:v>9781.58</c:v>
                </c:pt>
                <c:pt idx="16">
                  <c:v>9143</c:v>
                </c:pt>
                <c:pt idx="17">
                  <c:v>2448</c:v>
                </c:pt>
                <c:pt idx="18">
                  <c:v>16400</c:v>
                </c:pt>
                <c:pt idx="19">
                  <c:v>43423</c:v>
                </c:pt>
                <c:pt idx="20">
                  <c:v>59200</c:v>
                </c:pt>
                <c:pt idx="21" formatCode="General">
                  <c:v>198</c:v>
                </c:pt>
                <c:pt idx="22">
                  <c:v>12800</c:v>
                </c:pt>
                <c:pt idx="23">
                  <c:v>17200</c:v>
                </c:pt>
                <c:pt idx="24">
                  <c:v>10233</c:v>
                </c:pt>
                <c:pt idx="25">
                  <c:v>4700</c:v>
                </c:pt>
                <c:pt idx="26" formatCode="#,##0.00">
                  <c:v>254792.75</c:v>
                </c:pt>
                <c:pt idx="27">
                  <c:v>599931</c:v>
                </c:pt>
                <c:pt idx="28" formatCode="General">
                  <c:v>0</c:v>
                </c:pt>
                <c:pt idx="29" formatCode="#,##0.00">
                  <c:v>3965.54</c:v>
                </c:pt>
              </c:numCache>
            </c:numRef>
          </c:val>
          <c:extLst>
            <c:ext xmlns:c16="http://schemas.microsoft.com/office/drawing/2014/chart" uri="{C3380CC4-5D6E-409C-BE32-E72D297353CC}">
              <c16:uniqueId val="{00000003-EDFF-445F-A611-3B859CD00F78}"/>
            </c:ext>
          </c:extLst>
        </c:ser>
        <c:ser>
          <c:idx val="2"/>
          <c:order val="2"/>
          <c:tx>
            <c:strRef>
              <c:f>Sheet6!$Q$4</c:f>
              <c:strCache>
                <c:ptCount val="1"/>
                <c:pt idx="0">
                  <c:v>2014 m. (Eur)</c:v>
                </c:pt>
              </c:strCache>
            </c:strRef>
          </c:tx>
          <c:invertIfNegative val="0"/>
          <c:cat>
            <c:strRef>
              <c:f>Sheet6!$N$5:$N$35</c:f>
              <c:strCache>
                <c:ptCount val="31"/>
                <c:pt idx="0">
                  <c:v>Palangos miesto</c:v>
                </c:pt>
                <c:pt idx="1">
                  <c:v>Panevėžio miesto </c:v>
                </c:pt>
                <c:pt idx="2">
                  <c:v>Panevėžio rajono</c:v>
                </c:pt>
                <c:pt idx="3">
                  <c:v>Pasvalio rajono</c:v>
                </c:pt>
                <c:pt idx="4">
                  <c:v>Plungės rajono</c:v>
                </c:pt>
                <c:pt idx="5">
                  <c:v>Prienų rajono</c:v>
                </c:pt>
                <c:pt idx="6">
                  <c:v>Radviliškio rajono</c:v>
                </c:pt>
                <c:pt idx="7">
                  <c:v>Raseinių rajono</c:v>
                </c:pt>
                <c:pt idx="8">
                  <c:v>Rietavo </c:v>
                </c:pt>
                <c:pt idx="9">
                  <c:v>Rokiškio rajono</c:v>
                </c:pt>
                <c:pt idx="10">
                  <c:v>Skuodo rajono</c:v>
                </c:pt>
                <c:pt idx="11">
                  <c:v>Šakių rajono </c:v>
                </c:pt>
                <c:pt idx="12">
                  <c:v>Šalčininkų rajono </c:v>
                </c:pt>
                <c:pt idx="13">
                  <c:v>Šiaulių miesto </c:v>
                </c:pt>
                <c:pt idx="14">
                  <c:v>Šiaulių rajono </c:v>
                </c:pt>
                <c:pt idx="15">
                  <c:v>Šilalės rajono </c:v>
                </c:pt>
                <c:pt idx="16">
                  <c:v>Šilutės rajono </c:v>
                </c:pt>
                <c:pt idx="17">
                  <c:v>Širvintų rajono </c:v>
                </c:pt>
                <c:pt idx="18">
                  <c:v>Švenčionių rajono</c:v>
                </c:pt>
                <c:pt idx="19">
                  <c:v>Tauragės rajono </c:v>
                </c:pt>
                <c:pt idx="20">
                  <c:v>Telšių rajono</c:v>
                </c:pt>
                <c:pt idx="21">
                  <c:v>Trakų rajono</c:v>
                </c:pt>
                <c:pt idx="22">
                  <c:v>Ukmergės rajono </c:v>
                </c:pt>
                <c:pt idx="23">
                  <c:v>Utenos rajono </c:v>
                </c:pt>
                <c:pt idx="24">
                  <c:v>Varėnos rajono</c:v>
                </c:pt>
                <c:pt idx="25">
                  <c:v>Vilkaviškio rajono</c:v>
                </c:pt>
                <c:pt idx="26">
                  <c:v>Vilniaus miesto</c:v>
                </c:pt>
                <c:pt idx="27">
                  <c:v>Vilniaus rajono</c:v>
                </c:pt>
                <c:pt idx="28">
                  <c:v>Visagino </c:v>
                </c:pt>
                <c:pt idx="29">
                  <c:v>Zarasų rajono</c:v>
                </c:pt>
                <c:pt idx="30">
                  <c:v>.</c:v>
                </c:pt>
              </c:strCache>
            </c:strRef>
          </c:cat>
          <c:val>
            <c:numRef>
              <c:f>Sheet6!$Q$5:$Q$35</c:f>
              <c:numCache>
                <c:formatCode>#,##0.00</c:formatCode>
                <c:ptCount val="31"/>
                <c:pt idx="0">
                  <c:v>88504.037303058372</c:v>
                </c:pt>
                <c:pt idx="1">
                  <c:v>15407.784986098242</c:v>
                </c:pt>
                <c:pt idx="2">
                  <c:v>18328.640523632992</c:v>
                </c:pt>
                <c:pt idx="3">
                  <c:v>10397.358665430938</c:v>
                </c:pt>
                <c:pt idx="4">
                  <c:v>103350.43153382737</c:v>
                </c:pt>
                <c:pt idx="5">
                  <c:v>2924.5829471733086</c:v>
                </c:pt>
                <c:pt idx="6">
                  <c:v>28075.764596848916</c:v>
                </c:pt>
                <c:pt idx="7">
                  <c:v>60849.165894346617</c:v>
                </c:pt>
                <c:pt idx="8">
                  <c:v>123345.015639481</c:v>
                </c:pt>
                <c:pt idx="9">
                  <c:v>3563.0010426320714</c:v>
                </c:pt>
                <c:pt idx="10">
                  <c:v>26210.611677479057</c:v>
                </c:pt>
                <c:pt idx="11">
                  <c:v>50251.969416126041</c:v>
                </c:pt>
                <c:pt idx="12">
                  <c:v>0</c:v>
                </c:pt>
                <c:pt idx="13">
                  <c:v>0</c:v>
                </c:pt>
                <c:pt idx="14">
                  <c:v>138235.63484708071</c:v>
                </c:pt>
                <c:pt idx="15">
                  <c:v>20446.263901760925</c:v>
                </c:pt>
                <c:pt idx="16">
                  <c:v>39475.498146431884</c:v>
                </c:pt>
                <c:pt idx="17">
                  <c:v>8215.8393188137179</c:v>
                </c:pt>
                <c:pt idx="18">
                  <c:v>0</c:v>
                </c:pt>
                <c:pt idx="19">
                  <c:v>50094.416126042641</c:v>
                </c:pt>
                <c:pt idx="20">
                  <c:v>168327.15477293791</c:v>
                </c:pt>
                <c:pt idx="21">
                  <c:v>4923.5403151065775</c:v>
                </c:pt>
                <c:pt idx="22">
                  <c:v>6798.2275254865644</c:v>
                </c:pt>
                <c:pt idx="23">
                  <c:v>10081.672845227062</c:v>
                </c:pt>
                <c:pt idx="24">
                  <c:v>10666.415662650603</c:v>
                </c:pt>
                <c:pt idx="25">
                  <c:v>4014.1334569045475</c:v>
                </c:pt>
                <c:pt idx="26">
                  <c:v>440022.95817886962</c:v>
                </c:pt>
                <c:pt idx="27">
                  <c:v>54410.912882298544</c:v>
                </c:pt>
                <c:pt idx="28">
                  <c:v>797.32391102873032</c:v>
                </c:pt>
                <c:pt idx="29">
                  <c:v>10744.902687673763</c:v>
                </c:pt>
              </c:numCache>
            </c:numRef>
          </c:val>
          <c:extLst>
            <c:ext xmlns:c16="http://schemas.microsoft.com/office/drawing/2014/chart" uri="{C3380CC4-5D6E-409C-BE32-E72D297353CC}">
              <c16:uniqueId val="{00000004-EDFF-445F-A611-3B859CD00F78}"/>
            </c:ext>
          </c:extLst>
        </c:ser>
        <c:ser>
          <c:idx val="3"/>
          <c:order val="3"/>
          <c:tx>
            <c:strRef>
              <c:f>Sheet6!$R$4</c:f>
              <c:strCache>
                <c:ptCount val="1"/>
                <c:pt idx="0">
                  <c:v>2013 m. (Eur)</c:v>
                </c:pt>
              </c:strCache>
            </c:strRef>
          </c:tx>
          <c:invertIfNegative val="0"/>
          <c:cat>
            <c:strRef>
              <c:f>Sheet6!$N$5:$N$35</c:f>
              <c:strCache>
                <c:ptCount val="31"/>
                <c:pt idx="0">
                  <c:v>Palangos miesto</c:v>
                </c:pt>
                <c:pt idx="1">
                  <c:v>Panevėžio miesto </c:v>
                </c:pt>
                <c:pt idx="2">
                  <c:v>Panevėžio rajono</c:v>
                </c:pt>
                <c:pt idx="3">
                  <c:v>Pasvalio rajono</c:v>
                </c:pt>
                <c:pt idx="4">
                  <c:v>Plungės rajono</c:v>
                </c:pt>
                <c:pt idx="5">
                  <c:v>Prienų rajono</c:v>
                </c:pt>
                <c:pt idx="6">
                  <c:v>Radviliškio rajono</c:v>
                </c:pt>
                <c:pt idx="7">
                  <c:v>Raseinių rajono</c:v>
                </c:pt>
                <c:pt idx="8">
                  <c:v>Rietavo </c:v>
                </c:pt>
                <c:pt idx="9">
                  <c:v>Rokiškio rajono</c:v>
                </c:pt>
                <c:pt idx="10">
                  <c:v>Skuodo rajono</c:v>
                </c:pt>
                <c:pt idx="11">
                  <c:v>Šakių rajono </c:v>
                </c:pt>
                <c:pt idx="12">
                  <c:v>Šalčininkų rajono </c:v>
                </c:pt>
                <c:pt idx="13">
                  <c:v>Šiaulių miesto </c:v>
                </c:pt>
                <c:pt idx="14">
                  <c:v>Šiaulių rajono </c:v>
                </c:pt>
                <c:pt idx="15">
                  <c:v>Šilalės rajono </c:v>
                </c:pt>
                <c:pt idx="16">
                  <c:v>Šilutės rajono </c:v>
                </c:pt>
                <c:pt idx="17">
                  <c:v>Širvintų rajono </c:v>
                </c:pt>
                <c:pt idx="18">
                  <c:v>Švenčionių rajono</c:v>
                </c:pt>
                <c:pt idx="19">
                  <c:v>Tauragės rajono </c:v>
                </c:pt>
                <c:pt idx="20">
                  <c:v>Telšių rajono</c:v>
                </c:pt>
                <c:pt idx="21">
                  <c:v>Trakų rajono</c:v>
                </c:pt>
                <c:pt idx="22">
                  <c:v>Ukmergės rajono </c:v>
                </c:pt>
                <c:pt idx="23">
                  <c:v>Utenos rajono </c:v>
                </c:pt>
                <c:pt idx="24">
                  <c:v>Varėnos rajono</c:v>
                </c:pt>
                <c:pt idx="25">
                  <c:v>Vilkaviškio rajono</c:v>
                </c:pt>
                <c:pt idx="26">
                  <c:v>Vilniaus miesto</c:v>
                </c:pt>
                <c:pt idx="27">
                  <c:v>Vilniaus rajono</c:v>
                </c:pt>
                <c:pt idx="28">
                  <c:v>Visagino </c:v>
                </c:pt>
                <c:pt idx="29">
                  <c:v>Zarasų rajono</c:v>
                </c:pt>
                <c:pt idx="30">
                  <c:v>.</c:v>
                </c:pt>
              </c:strCache>
            </c:strRef>
          </c:cat>
          <c:val>
            <c:numRef>
              <c:f>Sheet6!$R$5:$R$35</c:f>
              <c:numCache>
                <c:formatCode>#,##0.00</c:formatCode>
                <c:ptCount val="31"/>
                <c:pt idx="0">
                  <c:v>307395.7367933272</c:v>
                </c:pt>
                <c:pt idx="1">
                  <c:v>13322.520852641335</c:v>
                </c:pt>
                <c:pt idx="2">
                  <c:v>14481.00092678404</c:v>
                </c:pt>
                <c:pt idx="3">
                  <c:v>0</c:v>
                </c:pt>
                <c:pt idx="4">
                  <c:v>131529.19369786841</c:v>
                </c:pt>
                <c:pt idx="5">
                  <c:v>1078.5449490268745</c:v>
                </c:pt>
                <c:pt idx="6">
                  <c:v>34783.364226135309</c:v>
                </c:pt>
                <c:pt idx="7">
                  <c:v>53781.568582020394</c:v>
                </c:pt>
                <c:pt idx="8">
                  <c:v>63543.790546802586</c:v>
                </c:pt>
                <c:pt idx="9">
                  <c:v>16285.912882298426</c:v>
                </c:pt>
                <c:pt idx="10">
                  <c:v>11266.218721037998</c:v>
                </c:pt>
                <c:pt idx="11">
                  <c:v>38860.055607043563</c:v>
                </c:pt>
                <c:pt idx="12">
                  <c:v>0</c:v>
                </c:pt>
                <c:pt idx="13">
                  <c:v>41108.375810936093</c:v>
                </c:pt>
                <c:pt idx="14">
                  <c:v>49235.403151065737</c:v>
                </c:pt>
                <c:pt idx="15">
                  <c:v>920.70203892493043</c:v>
                </c:pt>
                <c:pt idx="16">
                  <c:v>2895.6209453197357</c:v>
                </c:pt>
                <c:pt idx="17">
                  <c:v>3440.9754402224312</c:v>
                </c:pt>
                <c:pt idx="18">
                  <c:v>1911.4921223354938</c:v>
                </c:pt>
                <c:pt idx="19">
                  <c:v>9760.1946246524531</c:v>
                </c:pt>
                <c:pt idx="20">
                  <c:v>59169.369786839583</c:v>
                </c:pt>
                <c:pt idx="21">
                  <c:v>0</c:v>
                </c:pt>
                <c:pt idx="22">
                  <c:v>68187.557924003704</c:v>
                </c:pt>
                <c:pt idx="23">
                  <c:v>7240.5004633920298</c:v>
                </c:pt>
                <c:pt idx="24">
                  <c:v>2896.2001853568077</c:v>
                </c:pt>
                <c:pt idx="25">
                  <c:v>38664.272474513324</c:v>
                </c:pt>
                <c:pt idx="26">
                  <c:v>0</c:v>
                </c:pt>
                <c:pt idx="27">
                  <c:v>34464.782205746138</c:v>
                </c:pt>
                <c:pt idx="28">
                  <c:v>0</c:v>
                </c:pt>
                <c:pt idx="29">
                  <c:v>141334.5690454127</c:v>
                </c:pt>
              </c:numCache>
            </c:numRef>
          </c:val>
          <c:extLst>
            <c:ext xmlns:c16="http://schemas.microsoft.com/office/drawing/2014/chart" uri="{C3380CC4-5D6E-409C-BE32-E72D297353CC}">
              <c16:uniqueId val="{00000005-EDFF-445F-A611-3B859CD00F78}"/>
            </c:ext>
          </c:extLst>
        </c:ser>
        <c:ser>
          <c:idx val="4"/>
          <c:order val="4"/>
          <c:tx>
            <c:strRef>
              <c:f>Sheet6!$S$4</c:f>
              <c:strCache>
                <c:ptCount val="1"/>
                <c:pt idx="0">
                  <c:v>2012 m. (Eur)</c:v>
                </c:pt>
              </c:strCache>
            </c:strRef>
          </c:tx>
          <c:invertIfNegative val="0"/>
          <c:cat>
            <c:strRef>
              <c:f>Sheet6!$N$5:$N$35</c:f>
              <c:strCache>
                <c:ptCount val="31"/>
                <c:pt idx="0">
                  <c:v>Palangos miesto</c:v>
                </c:pt>
                <c:pt idx="1">
                  <c:v>Panevėžio miesto </c:v>
                </c:pt>
                <c:pt idx="2">
                  <c:v>Panevėžio rajono</c:v>
                </c:pt>
                <c:pt idx="3">
                  <c:v>Pasvalio rajono</c:v>
                </c:pt>
                <c:pt idx="4">
                  <c:v>Plungės rajono</c:v>
                </c:pt>
                <c:pt idx="5">
                  <c:v>Prienų rajono</c:v>
                </c:pt>
                <c:pt idx="6">
                  <c:v>Radviliškio rajono</c:v>
                </c:pt>
                <c:pt idx="7">
                  <c:v>Raseinių rajono</c:v>
                </c:pt>
                <c:pt idx="8">
                  <c:v>Rietavo </c:v>
                </c:pt>
                <c:pt idx="9">
                  <c:v>Rokiškio rajono</c:v>
                </c:pt>
                <c:pt idx="10">
                  <c:v>Skuodo rajono</c:v>
                </c:pt>
                <c:pt idx="11">
                  <c:v>Šakių rajono </c:v>
                </c:pt>
                <c:pt idx="12">
                  <c:v>Šalčininkų rajono </c:v>
                </c:pt>
                <c:pt idx="13">
                  <c:v>Šiaulių miesto </c:v>
                </c:pt>
                <c:pt idx="14">
                  <c:v>Šiaulių rajono </c:v>
                </c:pt>
                <c:pt idx="15">
                  <c:v>Šilalės rajono </c:v>
                </c:pt>
                <c:pt idx="16">
                  <c:v>Šilutės rajono </c:v>
                </c:pt>
                <c:pt idx="17">
                  <c:v>Širvintų rajono </c:v>
                </c:pt>
                <c:pt idx="18">
                  <c:v>Švenčionių rajono</c:v>
                </c:pt>
                <c:pt idx="19">
                  <c:v>Tauragės rajono </c:v>
                </c:pt>
                <c:pt idx="20">
                  <c:v>Telšių rajono</c:v>
                </c:pt>
                <c:pt idx="21">
                  <c:v>Trakų rajono</c:v>
                </c:pt>
                <c:pt idx="22">
                  <c:v>Ukmergės rajono </c:v>
                </c:pt>
                <c:pt idx="23">
                  <c:v>Utenos rajono </c:v>
                </c:pt>
                <c:pt idx="24">
                  <c:v>Varėnos rajono</c:v>
                </c:pt>
                <c:pt idx="25">
                  <c:v>Vilkaviškio rajono</c:v>
                </c:pt>
                <c:pt idx="26">
                  <c:v>Vilniaus miesto</c:v>
                </c:pt>
                <c:pt idx="27">
                  <c:v>Vilniaus rajono</c:v>
                </c:pt>
                <c:pt idx="28">
                  <c:v>Visagino </c:v>
                </c:pt>
                <c:pt idx="29">
                  <c:v>Zarasų rajono</c:v>
                </c:pt>
                <c:pt idx="30">
                  <c:v>.</c:v>
                </c:pt>
              </c:strCache>
            </c:strRef>
          </c:cat>
          <c:val>
            <c:numRef>
              <c:f>Sheet6!$S$5:$S$35</c:f>
              <c:numCache>
                <c:formatCode>#,##0.00</c:formatCode>
                <c:ptCount val="31"/>
                <c:pt idx="0">
                  <c:v>189176.89990732135</c:v>
                </c:pt>
                <c:pt idx="1">
                  <c:v>15639.481000926784</c:v>
                </c:pt>
                <c:pt idx="2">
                  <c:v>0</c:v>
                </c:pt>
                <c:pt idx="3">
                  <c:v>17908.364226135276</c:v>
                </c:pt>
                <c:pt idx="4">
                  <c:v>65357.391102872985</c:v>
                </c:pt>
                <c:pt idx="5">
                  <c:v>579.24003707136353</c:v>
                </c:pt>
                <c:pt idx="6">
                  <c:v>17826.112140871111</c:v>
                </c:pt>
                <c:pt idx="7">
                  <c:v>86886.005560704405</c:v>
                </c:pt>
                <c:pt idx="8">
                  <c:v>605943.0027803519</c:v>
                </c:pt>
                <c:pt idx="9">
                  <c:v>14712.696941612608</c:v>
                </c:pt>
                <c:pt idx="10">
                  <c:v>18018.419833178858</c:v>
                </c:pt>
                <c:pt idx="11">
                  <c:v>275789.21455051022</c:v>
                </c:pt>
                <c:pt idx="12">
                  <c:v>0</c:v>
                </c:pt>
                <c:pt idx="13">
                  <c:v>8524.965245597763</c:v>
                </c:pt>
                <c:pt idx="14">
                  <c:v>34754.402224281745</c:v>
                </c:pt>
                <c:pt idx="15">
                  <c:v>0</c:v>
                </c:pt>
                <c:pt idx="16">
                  <c:v>89554.564411492131</c:v>
                </c:pt>
                <c:pt idx="17">
                  <c:v>1448.1000926784038</c:v>
                </c:pt>
                <c:pt idx="18">
                  <c:v>579.24003707136353</c:v>
                </c:pt>
                <c:pt idx="19">
                  <c:v>116333.98980537536</c:v>
                </c:pt>
                <c:pt idx="20">
                  <c:v>187905.46802594996</c:v>
                </c:pt>
                <c:pt idx="21">
                  <c:v>0</c:v>
                </c:pt>
                <c:pt idx="22">
                  <c:v>19694.161260426292</c:v>
                </c:pt>
                <c:pt idx="23">
                  <c:v>0</c:v>
                </c:pt>
                <c:pt idx="24">
                  <c:v>0</c:v>
                </c:pt>
                <c:pt idx="25">
                  <c:v>73341.925393883226</c:v>
                </c:pt>
                <c:pt idx="26">
                  <c:v>0</c:v>
                </c:pt>
                <c:pt idx="27">
                  <c:v>41126.042632066732</c:v>
                </c:pt>
                <c:pt idx="28">
                  <c:v>0</c:v>
                </c:pt>
                <c:pt idx="29">
                  <c:v>5792.4003707136235</c:v>
                </c:pt>
              </c:numCache>
            </c:numRef>
          </c:val>
          <c:extLst>
            <c:ext xmlns:c16="http://schemas.microsoft.com/office/drawing/2014/chart" uri="{C3380CC4-5D6E-409C-BE32-E72D297353CC}">
              <c16:uniqueId val="{00000006-EDFF-445F-A611-3B859CD00F78}"/>
            </c:ext>
          </c:extLst>
        </c:ser>
        <c:ser>
          <c:idx val="5"/>
          <c:order val="5"/>
          <c:tx>
            <c:strRef>
              <c:f>Sheet6!$T$4</c:f>
              <c:strCache>
                <c:ptCount val="1"/>
                <c:pt idx="0">
                  <c:v>2011 m. (Eur)</c:v>
                </c:pt>
              </c:strCache>
            </c:strRef>
          </c:tx>
          <c:invertIfNegative val="0"/>
          <c:cat>
            <c:strRef>
              <c:f>Sheet6!$N$5:$N$35</c:f>
              <c:strCache>
                <c:ptCount val="31"/>
                <c:pt idx="0">
                  <c:v>Palangos miesto</c:v>
                </c:pt>
                <c:pt idx="1">
                  <c:v>Panevėžio miesto </c:v>
                </c:pt>
                <c:pt idx="2">
                  <c:v>Panevėžio rajono</c:v>
                </c:pt>
                <c:pt idx="3">
                  <c:v>Pasvalio rajono</c:v>
                </c:pt>
                <c:pt idx="4">
                  <c:v>Plungės rajono</c:v>
                </c:pt>
                <c:pt idx="5">
                  <c:v>Prienų rajono</c:v>
                </c:pt>
                <c:pt idx="6">
                  <c:v>Radviliškio rajono</c:v>
                </c:pt>
                <c:pt idx="7">
                  <c:v>Raseinių rajono</c:v>
                </c:pt>
                <c:pt idx="8">
                  <c:v>Rietavo </c:v>
                </c:pt>
                <c:pt idx="9">
                  <c:v>Rokiškio rajono</c:v>
                </c:pt>
                <c:pt idx="10">
                  <c:v>Skuodo rajono</c:v>
                </c:pt>
                <c:pt idx="11">
                  <c:v>Šakių rajono </c:v>
                </c:pt>
                <c:pt idx="12">
                  <c:v>Šalčininkų rajono </c:v>
                </c:pt>
                <c:pt idx="13">
                  <c:v>Šiaulių miesto </c:v>
                </c:pt>
                <c:pt idx="14">
                  <c:v>Šiaulių rajono </c:v>
                </c:pt>
                <c:pt idx="15">
                  <c:v>Šilalės rajono </c:v>
                </c:pt>
                <c:pt idx="16">
                  <c:v>Šilutės rajono </c:v>
                </c:pt>
                <c:pt idx="17">
                  <c:v>Širvintų rajono </c:v>
                </c:pt>
                <c:pt idx="18">
                  <c:v>Švenčionių rajono</c:v>
                </c:pt>
                <c:pt idx="19">
                  <c:v>Tauragės rajono </c:v>
                </c:pt>
                <c:pt idx="20">
                  <c:v>Telšių rajono</c:v>
                </c:pt>
                <c:pt idx="21">
                  <c:v>Trakų rajono</c:v>
                </c:pt>
                <c:pt idx="22">
                  <c:v>Ukmergės rajono </c:v>
                </c:pt>
                <c:pt idx="23">
                  <c:v>Utenos rajono </c:v>
                </c:pt>
                <c:pt idx="24">
                  <c:v>Varėnos rajono</c:v>
                </c:pt>
                <c:pt idx="25">
                  <c:v>Vilkaviškio rajono</c:v>
                </c:pt>
                <c:pt idx="26">
                  <c:v>Vilniaus miesto</c:v>
                </c:pt>
                <c:pt idx="27">
                  <c:v>Vilniaus rajono</c:v>
                </c:pt>
                <c:pt idx="28">
                  <c:v>Visagino </c:v>
                </c:pt>
                <c:pt idx="29">
                  <c:v>Zarasų rajono</c:v>
                </c:pt>
                <c:pt idx="30">
                  <c:v>.</c:v>
                </c:pt>
              </c:strCache>
            </c:strRef>
          </c:cat>
          <c:val>
            <c:numRef>
              <c:f>Sheet6!$T$5:$T$35</c:f>
              <c:numCache>
                <c:formatCode>#,##0.00</c:formatCode>
                <c:ptCount val="31"/>
                <c:pt idx="0">
                  <c:v>77444.392956441152</c:v>
                </c:pt>
                <c:pt idx="1">
                  <c:v>35912.882298424614</c:v>
                </c:pt>
                <c:pt idx="2">
                  <c:v>1448.1000926784038</c:v>
                </c:pt>
                <c:pt idx="3">
                  <c:v>16740.037071362356</c:v>
                </c:pt>
                <c:pt idx="4">
                  <c:v>357902.2822057461</c:v>
                </c:pt>
                <c:pt idx="5">
                  <c:v>1158.4800741427271</c:v>
                </c:pt>
                <c:pt idx="6">
                  <c:v>157948.9110287303</c:v>
                </c:pt>
                <c:pt idx="7">
                  <c:v>43399.270157553197</c:v>
                </c:pt>
                <c:pt idx="8">
                  <c:v>152650.31278962007</c:v>
                </c:pt>
                <c:pt idx="9">
                  <c:v>41097.08063021316</c:v>
                </c:pt>
                <c:pt idx="10">
                  <c:v>22625.984708063068</c:v>
                </c:pt>
                <c:pt idx="11">
                  <c:v>207303.34800741429</c:v>
                </c:pt>
                <c:pt idx="12">
                  <c:v>0</c:v>
                </c:pt>
                <c:pt idx="13">
                  <c:v>4923.5403151065775</c:v>
                </c:pt>
                <c:pt idx="14">
                  <c:v>40546.802594995446</c:v>
                </c:pt>
                <c:pt idx="15">
                  <c:v>75297.439759036162</c:v>
                </c:pt>
                <c:pt idx="16">
                  <c:v>191525.71825764611</c:v>
                </c:pt>
                <c:pt idx="17">
                  <c:v>1448.1000926784038</c:v>
                </c:pt>
                <c:pt idx="18">
                  <c:v>2803.521779425394</c:v>
                </c:pt>
                <c:pt idx="19">
                  <c:v>151165.14133456911</c:v>
                </c:pt>
                <c:pt idx="20">
                  <c:v>465795.87581093609</c:v>
                </c:pt>
                <c:pt idx="21">
                  <c:v>0</c:v>
                </c:pt>
                <c:pt idx="22">
                  <c:v>18844.995366079696</c:v>
                </c:pt>
                <c:pt idx="23">
                  <c:v>21721.50139017609</c:v>
                </c:pt>
                <c:pt idx="24">
                  <c:v>5224.1658943466173</c:v>
                </c:pt>
                <c:pt idx="25">
                  <c:v>13094.300278035218</c:v>
                </c:pt>
                <c:pt idx="26">
                  <c:v>0</c:v>
                </c:pt>
                <c:pt idx="27">
                  <c:v>73724.803058387406</c:v>
                </c:pt>
                <c:pt idx="28">
                  <c:v>0</c:v>
                </c:pt>
                <c:pt idx="29">
                  <c:v>81325.301204819276</c:v>
                </c:pt>
              </c:numCache>
            </c:numRef>
          </c:val>
          <c:extLst>
            <c:ext xmlns:c16="http://schemas.microsoft.com/office/drawing/2014/chart" uri="{C3380CC4-5D6E-409C-BE32-E72D297353CC}">
              <c16:uniqueId val="{00000007-EDFF-445F-A611-3B859CD00F78}"/>
            </c:ext>
          </c:extLst>
        </c:ser>
        <c:ser>
          <c:idx val="6"/>
          <c:order val="6"/>
          <c:tx>
            <c:strRef>
              <c:f>Sheet6!$U$4</c:f>
              <c:strCache>
                <c:ptCount val="1"/>
                <c:pt idx="0">
                  <c:v>2010 m. (Eur)</c:v>
                </c:pt>
              </c:strCache>
            </c:strRef>
          </c:tx>
          <c:invertIfNegative val="0"/>
          <c:cat>
            <c:strRef>
              <c:f>Sheet6!$N$5:$N$35</c:f>
              <c:strCache>
                <c:ptCount val="31"/>
                <c:pt idx="0">
                  <c:v>Palangos miesto</c:v>
                </c:pt>
                <c:pt idx="1">
                  <c:v>Panevėžio miesto </c:v>
                </c:pt>
                <c:pt idx="2">
                  <c:v>Panevėžio rajono</c:v>
                </c:pt>
                <c:pt idx="3">
                  <c:v>Pasvalio rajono</c:v>
                </c:pt>
                <c:pt idx="4">
                  <c:v>Plungės rajono</c:v>
                </c:pt>
                <c:pt idx="5">
                  <c:v>Prienų rajono</c:v>
                </c:pt>
                <c:pt idx="6">
                  <c:v>Radviliškio rajono</c:v>
                </c:pt>
                <c:pt idx="7">
                  <c:v>Raseinių rajono</c:v>
                </c:pt>
                <c:pt idx="8">
                  <c:v>Rietavo </c:v>
                </c:pt>
                <c:pt idx="9">
                  <c:v>Rokiškio rajono</c:v>
                </c:pt>
                <c:pt idx="10">
                  <c:v>Skuodo rajono</c:v>
                </c:pt>
                <c:pt idx="11">
                  <c:v>Šakių rajono </c:v>
                </c:pt>
                <c:pt idx="12">
                  <c:v>Šalčininkų rajono </c:v>
                </c:pt>
                <c:pt idx="13">
                  <c:v>Šiaulių miesto </c:v>
                </c:pt>
                <c:pt idx="14">
                  <c:v>Šiaulių rajono </c:v>
                </c:pt>
                <c:pt idx="15">
                  <c:v>Šilalės rajono </c:v>
                </c:pt>
                <c:pt idx="16">
                  <c:v>Šilutės rajono </c:v>
                </c:pt>
                <c:pt idx="17">
                  <c:v>Širvintų rajono </c:v>
                </c:pt>
                <c:pt idx="18">
                  <c:v>Švenčionių rajono</c:v>
                </c:pt>
                <c:pt idx="19">
                  <c:v>Tauragės rajono </c:v>
                </c:pt>
                <c:pt idx="20">
                  <c:v>Telšių rajono</c:v>
                </c:pt>
                <c:pt idx="21">
                  <c:v>Trakų rajono</c:v>
                </c:pt>
                <c:pt idx="22">
                  <c:v>Ukmergės rajono </c:v>
                </c:pt>
                <c:pt idx="23">
                  <c:v>Utenos rajono </c:v>
                </c:pt>
                <c:pt idx="24">
                  <c:v>Varėnos rajono</c:v>
                </c:pt>
                <c:pt idx="25">
                  <c:v>Vilkaviškio rajono</c:v>
                </c:pt>
                <c:pt idx="26">
                  <c:v>Vilniaus miesto</c:v>
                </c:pt>
                <c:pt idx="27">
                  <c:v>Vilniaus rajono</c:v>
                </c:pt>
                <c:pt idx="28">
                  <c:v>Visagino </c:v>
                </c:pt>
                <c:pt idx="29">
                  <c:v>Zarasų rajono</c:v>
                </c:pt>
                <c:pt idx="30">
                  <c:v>.</c:v>
                </c:pt>
              </c:strCache>
            </c:strRef>
          </c:cat>
          <c:val>
            <c:numRef>
              <c:f>Sheet6!$U$5:$U$35</c:f>
              <c:numCache>
                <c:formatCode>#,##0.00</c:formatCode>
                <c:ptCount val="31"/>
                <c:pt idx="0">
                  <c:v>26065.801668211298</c:v>
                </c:pt>
                <c:pt idx="1">
                  <c:v>23575.069508804416</c:v>
                </c:pt>
                <c:pt idx="2">
                  <c:v>579.24003707136353</c:v>
                </c:pt>
                <c:pt idx="3">
                  <c:v>6950.8804448563524</c:v>
                </c:pt>
                <c:pt idx="4">
                  <c:v>174608.72335495855</c:v>
                </c:pt>
                <c:pt idx="5">
                  <c:v>1170.064874884152</c:v>
                </c:pt>
                <c:pt idx="6">
                  <c:v>0</c:v>
                </c:pt>
                <c:pt idx="7">
                  <c:v>88536.839666357875</c:v>
                </c:pt>
                <c:pt idx="8">
                  <c:v>109891.97173308619</c:v>
                </c:pt>
                <c:pt idx="9">
                  <c:v>12164.040778498616</c:v>
                </c:pt>
                <c:pt idx="10">
                  <c:v>24623.493975903621</c:v>
                </c:pt>
                <c:pt idx="11">
                  <c:v>64051.784059314203</c:v>
                </c:pt>
                <c:pt idx="12">
                  <c:v>54847.08063021316</c:v>
                </c:pt>
                <c:pt idx="13">
                  <c:v>0</c:v>
                </c:pt>
                <c:pt idx="14">
                  <c:v>69508.804448563489</c:v>
                </c:pt>
                <c:pt idx="15">
                  <c:v>41542.805838739601</c:v>
                </c:pt>
                <c:pt idx="16">
                  <c:v>419016.4504170529</c:v>
                </c:pt>
                <c:pt idx="17">
                  <c:v>1824.6061167747916</c:v>
                </c:pt>
                <c:pt idx="18">
                  <c:v>34406.858202039039</c:v>
                </c:pt>
                <c:pt idx="19">
                  <c:v>74623.493975903373</c:v>
                </c:pt>
                <c:pt idx="20">
                  <c:v>126737.72011121409</c:v>
                </c:pt>
                <c:pt idx="21">
                  <c:v>0</c:v>
                </c:pt>
                <c:pt idx="22">
                  <c:v>26350.498146431881</c:v>
                </c:pt>
                <c:pt idx="23">
                  <c:v>16435.936051899906</c:v>
                </c:pt>
                <c:pt idx="24">
                  <c:v>6137.6274328081563</c:v>
                </c:pt>
                <c:pt idx="25">
                  <c:v>21432.460611677481</c:v>
                </c:pt>
                <c:pt idx="26">
                  <c:v>0</c:v>
                </c:pt>
                <c:pt idx="27">
                  <c:v>23748.841519925856</c:v>
                </c:pt>
                <c:pt idx="28">
                  <c:v>868.86005560704348</c:v>
                </c:pt>
                <c:pt idx="29">
                  <c:v>7472.196478220575</c:v>
                </c:pt>
              </c:numCache>
            </c:numRef>
          </c:val>
          <c:extLst>
            <c:ext xmlns:c16="http://schemas.microsoft.com/office/drawing/2014/chart" uri="{C3380CC4-5D6E-409C-BE32-E72D297353CC}">
              <c16:uniqueId val="{00000008-EDFF-445F-A611-3B859CD00F78}"/>
            </c:ext>
          </c:extLst>
        </c:ser>
        <c:dLbls>
          <c:showLegendKey val="0"/>
          <c:showVal val="0"/>
          <c:showCatName val="0"/>
          <c:showSerName val="0"/>
          <c:showPercent val="0"/>
          <c:showBubbleSize val="0"/>
        </c:dLbls>
        <c:gapWidth val="150"/>
        <c:overlap val="100"/>
        <c:axId val="78771328"/>
        <c:axId val="78772864"/>
      </c:barChart>
      <c:catAx>
        <c:axId val="78771328"/>
        <c:scaling>
          <c:orientation val="minMax"/>
        </c:scaling>
        <c:delete val="0"/>
        <c:axPos val="b"/>
        <c:numFmt formatCode="General" sourceLinked="0"/>
        <c:majorTickMark val="out"/>
        <c:minorTickMark val="none"/>
        <c:tickLblPos val="nextTo"/>
        <c:crossAx val="78772864"/>
        <c:crosses val="autoZero"/>
        <c:auto val="1"/>
        <c:lblAlgn val="ctr"/>
        <c:lblOffset val="100"/>
        <c:noMultiLvlLbl val="0"/>
      </c:catAx>
      <c:valAx>
        <c:axId val="78772864"/>
        <c:scaling>
          <c:orientation val="minMax"/>
        </c:scaling>
        <c:delete val="0"/>
        <c:axPos val="l"/>
        <c:majorGridlines/>
        <c:numFmt formatCode="#,##0.00" sourceLinked="1"/>
        <c:majorTickMark val="out"/>
        <c:minorTickMark val="none"/>
        <c:tickLblPos val="nextTo"/>
        <c:crossAx val="78771328"/>
        <c:crosses val="autoZero"/>
        <c:crossBetween val="between"/>
      </c:valAx>
    </c:plotArea>
    <c:legend>
      <c:legendPos val="r"/>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c:style val="42"/>
  <c:chart>
    <c:autoTitleDeleted val="1"/>
    <c:view3D>
      <c:rotX val="10"/>
      <c:rotY val="0"/>
      <c:rAngAx val="0"/>
    </c:view3D>
    <c:floor>
      <c:thickness val="0"/>
    </c:floor>
    <c:sideWall>
      <c:thickness val="0"/>
    </c:sideWall>
    <c:backWall>
      <c:thickness val="0"/>
    </c:backWall>
    <c:plotArea>
      <c:layout/>
      <c:area3DChart>
        <c:grouping val="standard"/>
        <c:varyColors val="0"/>
        <c:ser>
          <c:idx val="0"/>
          <c:order val="0"/>
          <c:tx>
            <c:strRef>
              <c:f>Sheet8!$I$5</c:f>
              <c:strCache>
                <c:ptCount val="1"/>
                <c:pt idx="0">
                  <c:v>Kitos lėšos</c:v>
                </c:pt>
              </c:strCache>
            </c:strRef>
          </c:tx>
          <c:cat>
            <c:strRef>
              <c:f>Sheet8!$H$6:$H$21</c:f>
              <c:strCache>
                <c:ptCount val="16"/>
                <c:pt idx="0">
                  <c:v>Alytaus miesto</c:v>
                </c:pt>
                <c:pt idx="1">
                  <c:v>Alytaus rajono</c:v>
                </c:pt>
                <c:pt idx="2">
                  <c:v>Druskininkų</c:v>
                </c:pt>
                <c:pt idx="3">
                  <c:v>Joniškio</c:v>
                </c:pt>
                <c:pt idx="4">
                  <c:v>Kaišiadorių rajono</c:v>
                </c:pt>
                <c:pt idx="5">
                  <c:v>Kauno miesto</c:v>
                </c:pt>
                <c:pt idx="6">
                  <c:v>Kelmės rajono</c:v>
                </c:pt>
                <c:pt idx="7">
                  <c:v>Klaipėdos rajono</c:v>
                </c:pt>
                <c:pt idx="8">
                  <c:v>Marijampolės</c:v>
                </c:pt>
                <c:pt idx="9">
                  <c:v>Molėtų rajono</c:v>
                </c:pt>
                <c:pt idx="10">
                  <c:v>Panevėžio miesto</c:v>
                </c:pt>
                <c:pt idx="11">
                  <c:v>Radviliškio rajono</c:v>
                </c:pt>
                <c:pt idx="12">
                  <c:v>Rokiškio rajono</c:v>
                </c:pt>
                <c:pt idx="13">
                  <c:v>Švenčionių rajono</c:v>
                </c:pt>
                <c:pt idx="14">
                  <c:v>Ukmergės rajono</c:v>
                </c:pt>
                <c:pt idx="15">
                  <c:v>Vilkaviškio rajono</c:v>
                </c:pt>
              </c:strCache>
            </c:strRef>
          </c:cat>
          <c:val>
            <c:numRef>
              <c:f>Sheet8!$I$6:$I$21</c:f>
              <c:numCache>
                <c:formatCode>General</c:formatCode>
                <c:ptCount val="16"/>
                <c:pt idx="12" formatCode="#,##0">
                  <c:v>3190</c:v>
                </c:pt>
                <c:pt idx="13" formatCode="#,##0">
                  <c:v>13891.5</c:v>
                </c:pt>
              </c:numCache>
            </c:numRef>
          </c:val>
          <c:extLst>
            <c:ext xmlns:c16="http://schemas.microsoft.com/office/drawing/2014/chart" uri="{C3380CC4-5D6E-409C-BE32-E72D297353CC}">
              <c16:uniqueId val="{00000000-082B-480C-9B37-243525EF6936}"/>
            </c:ext>
          </c:extLst>
        </c:ser>
        <c:ser>
          <c:idx val="1"/>
          <c:order val="1"/>
          <c:tx>
            <c:strRef>
              <c:f>Sheet8!$J$5</c:f>
              <c:strCache>
                <c:ptCount val="1"/>
                <c:pt idx="0">
                  <c:v>Savivaldybė</c:v>
                </c:pt>
              </c:strCache>
            </c:strRef>
          </c:tx>
          <c:cat>
            <c:strRef>
              <c:f>Sheet8!$H$6:$H$21</c:f>
              <c:strCache>
                <c:ptCount val="16"/>
                <c:pt idx="0">
                  <c:v>Alytaus miesto</c:v>
                </c:pt>
                <c:pt idx="1">
                  <c:v>Alytaus rajono</c:v>
                </c:pt>
                <c:pt idx="2">
                  <c:v>Druskininkų</c:v>
                </c:pt>
                <c:pt idx="3">
                  <c:v>Joniškio</c:v>
                </c:pt>
                <c:pt idx="4">
                  <c:v>Kaišiadorių rajono</c:v>
                </c:pt>
                <c:pt idx="5">
                  <c:v>Kauno miesto</c:v>
                </c:pt>
                <c:pt idx="6">
                  <c:v>Kelmės rajono</c:v>
                </c:pt>
                <c:pt idx="7">
                  <c:v>Klaipėdos rajono</c:v>
                </c:pt>
                <c:pt idx="8">
                  <c:v>Marijampolės</c:v>
                </c:pt>
                <c:pt idx="9">
                  <c:v>Molėtų rajono</c:v>
                </c:pt>
                <c:pt idx="10">
                  <c:v>Panevėžio miesto</c:v>
                </c:pt>
                <c:pt idx="11">
                  <c:v>Radviliškio rajono</c:v>
                </c:pt>
                <c:pt idx="12">
                  <c:v>Rokiškio rajono</c:v>
                </c:pt>
                <c:pt idx="13">
                  <c:v>Švenčionių rajono</c:v>
                </c:pt>
                <c:pt idx="14">
                  <c:v>Ukmergės rajono</c:v>
                </c:pt>
                <c:pt idx="15">
                  <c:v>Vilkaviškio rajono</c:v>
                </c:pt>
              </c:strCache>
            </c:strRef>
          </c:cat>
          <c:val>
            <c:numRef>
              <c:f>Sheet8!$J$6:$J$21</c:f>
              <c:numCache>
                <c:formatCode>#,##0</c:formatCode>
                <c:ptCount val="16"/>
                <c:pt idx="0">
                  <c:v>50000</c:v>
                </c:pt>
                <c:pt idx="1">
                  <c:v>38850</c:v>
                </c:pt>
                <c:pt idx="3">
                  <c:v>33380</c:v>
                </c:pt>
                <c:pt idx="4">
                  <c:v>81540</c:v>
                </c:pt>
                <c:pt idx="5">
                  <c:v>324573.8</c:v>
                </c:pt>
                <c:pt idx="6">
                  <c:v>3000</c:v>
                </c:pt>
                <c:pt idx="7">
                  <c:v>11300</c:v>
                </c:pt>
                <c:pt idx="8">
                  <c:v>5000</c:v>
                </c:pt>
                <c:pt idx="9">
                  <c:v>2000</c:v>
                </c:pt>
                <c:pt idx="10">
                  <c:v>57930.840000000011</c:v>
                </c:pt>
                <c:pt idx="11">
                  <c:v>62800</c:v>
                </c:pt>
                <c:pt idx="12">
                  <c:v>4350</c:v>
                </c:pt>
                <c:pt idx="13">
                  <c:v>20010</c:v>
                </c:pt>
                <c:pt idx="14">
                  <c:v>48683.92</c:v>
                </c:pt>
              </c:numCache>
            </c:numRef>
          </c:val>
          <c:extLst>
            <c:ext xmlns:c16="http://schemas.microsoft.com/office/drawing/2014/chart" uri="{C3380CC4-5D6E-409C-BE32-E72D297353CC}">
              <c16:uniqueId val="{00000001-082B-480C-9B37-243525EF6936}"/>
            </c:ext>
          </c:extLst>
        </c:ser>
        <c:ser>
          <c:idx val="2"/>
          <c:order val="2"/>
          <c:tx>
            <c:strRef>
              <c:f>Sheet8!$K$5</c:f>
              <c:strCache>
                <c:ptCount val="1"/>
                <c:pt idx="0">
                  <c:v>Valstybė</c:v>
                </c:pt>
              </c:strCache>
            </c:strRef>
          </c:tx>
          <c:cat>
            <c:strRef>
              <c:f>Sheet8!$H$6:$H$21</c:f>
              <c:strCache>
                <c:ptCount val="16"/>
                <c:pt idx="0">
                  <c:v>Alytaus miesto</c:v>
                </c:pt>
                <c:pt idx="1">
                  <c:v>Alytaus rajono</c:v>
                </c:pt>
                <c:pt idx="2">
                  <c:v>Druskininkų</c:v>
                </c:pt>
                <c:pt idx="3">
                  <c:v>Joniškio</c:v>
                </c:pt>
                <c:pt idx="4">
                  <c:v>Kaišiadorių rajono</c:v>
                </c:pt>
                <c:pt idx="5">
                  <c:v>Kauno miesto</c:v>
                </c:pt>
                <c:pt idx="6">
                  <c:v>Kelmės rajono</c:v>
                </c:pt>
                <c:pt idx="7">
                  <c:v>Klaipėdos rajono</c:v>
                </c:pt>
                <c:pt idx="8">
                  <c:v>Marijampolės</c:v>
                </c:pt>
                <c:pt idx="9">
                  <c:v>Molėtų rajono</c:v>
                </c:pt>
                <c:pt idx="10">
                  <c:v>Panevėžio miesto</c:v>
                </c:pt>
                <c:pt idx="11">
                  <c:v>Radviliškio rajono</c:v>
                </c:pt>
                <c:pt idx="12">
                  <c:v>Rokiškio rajono</c:v>
                </c:pt>
                <c:pt idx="13">
                  <c:v>Švenčionių rajono</c:v>
                </c:pt>
                <c:pt idx="14">
                  <c:v>Ukmergės rajono</c:v>
                </c:pt>
                <c:pt idx="15">
                  <c:v>Vilkaviškio rajono</c:v>
                </c:pt>
              </c:strCache>
            </c:strRef>
          </c:cat>
          <c:val>
            <c:numRef>
              <c:f>Sheet8!$K$6:$K$21</c:f>
              <c:numCache>
                <c:formatCode>General</c:formatCode>
                <c:ptCount val="16"/>
                <c:pt idx="0" formatCode="#,##0">
                  <c:v>79500</c:v>
                </c:pt>
                <c:pt idx="4" formatCode="#,##0">
                  <c:v>85000</c:v>
                </c:pt>
                <c:pt idx="8" formatCode="#,##0">
                  <c:v>122400</c:v>
                </c:pt>
                <c:pt idx="9" formatCode="#,##0">
                  <c:v>10000</c:v>
                </c:pt>
                <c:pt idx="10" formatCode="#,##0">
                  <c:v>303000</c:v>
                </c:pt>
                <c:pt idx="11" formatCode="#,##0">
                  <c:v>194340.83</c:v>
                </c:pt>
                <c:pt idx="12" formatCode="#,##0">
                  <c:v>109730</c:v>
                </c:pt>
                <c:pt idx="13" formatCode="#,##0">
                  <c:v>255000</c:v>
                </c:pt>
              </c:numCache>
            </c:numRef>
          </c:val>
          <c:extLst>
            <c:ext xmlns:c16="http://schemas.microsoft.com/office/drawing/2014/chart" uri="{C3380CC4-5D6E-409C-BE32-E72D297353CC}">
              <c16:uniqueId val="{00000002-082B-480C-9B37-243525EF6936}"/>
            </c:ext>
          </c:extLst>
        </c:ser>
        <c:ser>
          <c:idx val="3"/>
          <c:order val="3"/>
          <c:tx>
            <c:strRef>
              <c:f>Sheet8!$L$5</c:f>
              <c:strCache>
                <c:ptCount val="1"/>
                <c:pt idx="0">
                  <c:v>Poreikis</c:v>
                </c:pt>
              </c:strCache>
            </c:strRef>
          </c:tx>
          <c:cat>
            <c:strRef>
              <c:f>Sheet8!$H$6:$H$21</c:f>
              <c:strCache>
                <c:ptCount val="16"/>
                <c:pt idx="0">
                  <c:v>Alytaus miesto</c:v>
                </c:pt>
                <c:pt idx="1">
                  <c:v>Alytaus rajono</c:v>
                </c:pt>
                <c:pt idx="2">
                  <c:v>Druskininkų</c:v>
                </c:pt>
                <c:pt idx="3">
                  <c:v>Joniškio</c:v>
                </c:pt>
                <c:pt idx="4">
                  <c:v>Kaišiadorių rajono</c:v>
                </c:pt>
                <c:pt idx="5">
                  <c:v>Kauno miesto</c:v>
                </c:pt>
                <c:pt idx="6">
                  <c:v>Kelmės rajono</c:v>
                </c:pt>
                <c:pt idx="7">
                  <c:v>Klaipėdos rajono</c:v>
                </c:pt>
                <c:pt idx="8">
                  <c:v>Marijampolės</c:v>
                </c:pt>
                <c:pt idx="9">
                  <c:v>Molėtų rajono</c:v>
                </c:pt>
                <c:pt idx="10">
                  <c:v>Panevėžio miesto</c:v>
                </c:pt>
                <c:pt idx="11">
                  <c:v>Radviliškio rajono</c:v>
                </c:pt>
                <c:pt idx="12">
                  <c:v>Rokiškio rajono</c:v>
                </c:pt>
                <c:pt idx="13">
                  <c:v>Švenčionių rajono</c:v>
                </c:pt>
                <c:pt idx="14">
                  <c:v>Ukmergės rajono</c:v>
                </c:pt>
                <c:pt idx="15">
                  <c:v>Vilkaviškio rajono</c:v>
                </c:pt>
              </c:strCache>
            </c:strRef>
          </c:cat>
          <c:val>
            <c:numRef>
              <c:f>Sheet8!$L$6:$L$21</c:f>
              <c:numCache>
                <c:formatCode>#,##0</c:formatCode>
                <c:ptCount val="16"/>
                <c:pt idx="0">
                  <c:v>1158000</c:v>
                </c:pt>
                <c:pt idx="1">
                  <c:v>150000</c:v>
                </c:pt>
                <c:pt idx="2">
                  <c:v>809100</c:v>
                </c:pt>
                <c:pt idx="3">
                  <c:v>883400</c:v>
                </c:pt>
                <c:pt idx="4">
                  <c:v>733000</c:v>
                </c:pt>
                <c:pt idx="5">
                  <c:v>908675.89</c:v>
                </c:pt>
                <c:pt idx="6">
                  <c:v>10000</c:v>
                </c:pt>
                <c:pt idx="7">
                  <c:v>25500</c:v>
                </c:pt>
                <c:pt idx="8">
                  <c:v>285000</c:v>
                </c:pt>
                <c:pt idx="9">
                  <c:v>275535.57</c:v>
                </c:pt>
                <c:pt idx="10">
                  <c:v>360930.83999999997</c:v>
                </c:pt>
                <c:pt idx="11">
                  <c:v>1060000</c:v>
                </c:pt>
                <c:pt idx="12">
                  <c:v>98150</c:v>
                </c:pt>
                <c:pt idx="13">
                  <c:v>1398901.5</c:v>
                </c:pt>
                <c:pt idx="14">
                  <c:v>48683.92</c:v>
                </c:pt>
                <c:pt idx="15">
                  <c:v>45000</c:v>
                </c:pt>
              </c:numCache>
            </c:numRef>
          </c:val>
          <c:extLst>
            <c:ext xmlns:c16="http://schemas.microsoft.com/office/drawing/2014/chart" uri="{C3380CC4-5D6E-409C-BE32-E72D297353CC}">
              <c16:uniqueId val="{00000003-082B-480C-9B37-243525EF6936}"/>
            </c:ext>
          </c:extLst>
        </c:ser>
        <c:dLbls>
          <c:showLegendKey val="0"/>
          <c:showVal val="0"/>
          <c:showCatName val="0"/>
          <c:showSerName val="0"/>
          <c:showPercent val="0"/>
          <c:showBubbleSize val="0"/>
        </c:dLbls>
        <c:axId val="78813824"/>
        <c:axId val="78827904"/>
        <c:axId val="78824320"/>
      </c:area3DChart>
      <c:catAx>
        <c:axId val="78813824"/>
        <c:scaling>
          <c:orientation val="minMax"/>
        </c:scaling>
        <c:delete val="0"/>
        <c:axPos val="b"/>
        <c:numFmt formatCode="General" sourceLinked="0"/>
        <c:majorTickMark val="none"/>
        <c:minorTickMark val="none"/>
        <c:tickLblPos val="nextTo"/>
        <c:crossAx val="78827904"/>
        <c:crosses val="autoZero"/>
        <c:auto val="1"/>
        <c:lblAlgn val="ctr"/>
        <c:lblOffset val="100"/>
        <c:noMultiLvlLbl val="0"/>
      </c:catAx>
      <c:valAx>
        <c:axId val="78827904"/>
        <c:scaling>
          <c:orientation val="minMax"/>
        </c:scaling>
        <c:delete val="0"/>
        <c:axPos val="l"/>
        <c:majorGridlines/>
        <c:numFmt formatCode="#,##0" sourceLinked="0"/>
        <c:majorTickMark val="none"/>
        <c:minorTickMark val="none"/>
        <c:tickLblPos val="nextTo"/>
        <c:crossAx val="78813824"/>
        <c:crosses val="autoZero"/>
        <c:crossBetween val="midCat"/>
      </c:valAx>
      <c:serAx>
        <c:axId val="78824320"/>
        <c:scaling>
          <c:orientation val="minMax"/>
        </c:scaling>
        <c:delete val="1"/>
        <c:axPos val="b"/>
        <c:majorTickMark val="none"/>
        <c:minorTickMark val="none"/>
        <c:tickLblPos val="none"/>
        <c:crossAx val="78827904"/>
        <c:crosses val="autoZero"/>
      </c:serAx>
      <c:dTable>
        <c:showHorzBorder val="1"/>
        <c:showVertBorder val="1"/>
        <c:showOutline val="1"/>
        <c:showKeys val="1"/>
      </c:dTable>
    </c:plotArea>
    <c:plotVisOnly val="1"/>
    <c:dispBlanksAs val="zero"/>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c:style val="2"/>
  <c:chart>
    <c:autoTitleDeleted val="1"/>
    <c:plotArea>
      <c:layout/>
      <c:doughnutChart>
        <c:varyColors val="1"/>
        <c:ser>
          <c:idx val="0"/>
          <c:order val="0"/>
          <c:explosion val="25"/>
          <c:dLbls>
            <c:dLbl>
              <c:idx val="0"/>
              <c:tx>
                <c:rich>
                  <a:bodyPr/>
                  <a:lstStyle/>
                  <a:p>
                    <a:r>
                      <a:rPr lang="en-US" sz="1800"/>
                      <a:t>1</a:t>
                    </a:r>
                    <a:r>
                      <a:rPr lang="en-US"/>
                      <a:t>9%</a:t>
                    </a:r>
                    <a:endParaRPr lang="lt-LT"/>
                  </a:p>
                  <a:p>
                    <a:r>
                      <a:rPr lang="en-US" b="1"/>
                      <a:t>(1.919.472</a:t>
                    </a:r>
                    <a:r>
                      <a:rPr lang="en-US" b="1" baseline="0"/>
                      <a:t> Eur)</a:t>
                    </a:r>
                    <a:endParaRPr lang="en-US" b="1"/>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1D9F-4843-B146-3578BF812B1C}"/>
                </c:ext>
              </c:extLst>
            </c:dLbl>
            <c:dLbl>
              <c:idx val="1"/>
              <c:tx>
                <c:rich>
                  <a:bodyPr/>
                  <a:lstStyle/>
                  <a:p>
                    <a:r>
                      <a:rPr lang="en-US" sz="1800" dirty="0"/>
                      <a:t>81%</a:t>
                    </a:r>
                  </a:p>
                  <a:p>
                    <a:r>
                      <a:rPr lang="en-US" sz="1800" b="1" dirty="0"/>
                      <a:t>(8.249.877,72 </a:t>
                    </a:r>
                    <a:r>
                      <a:rPr lang="en-US" sz="1800" b="1" dirty="0" err="1"/>
                      <a:t>Eur</a:t>
                    </a:r>
                    <a:r>
                      <a:rPr lang="en-US" sz="1800" b="1" dirty="0"/>
                      <a:t>)</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1D9F-4843-B146-3578BF812B1C}"/>
                </c:ext>
              </c:extLst>
            </c:dLbl>
            <c:spPr>
              <a:noFill/>
              <a:ln>
                <a:noFill/>
              </a:ln>
              <a:effectLst/>
            </c:spPr>
            <c:txPr>
              <a:bodyPr/>
              <a:lstStyle/>
              <a:p>
                <a:pPr>
                  <a:defRPr sz="1800"/>
                </a:pPr>
                <a:endParaRPr lang="lt-LT"/>
              </a:p>
            </c:txPr>
            <c:showLegendKey val="0"/>
            <c:showVal val="0"/>
            <c:showCatName val="0"/>
            <c:showSerName val="0"/>
            <c:showPercent val="1"/>
            <c:showBubbleSize val="0"/>
            <c:showLeaderLines val="1"/>
            <c:extLst>
              <c:ext xmlns:c15="http://schemas.microsoft.com/office/drawing/2012/chart" uri="{CE6537A1-D6FC-4f65-9D91-7224C49458BB}"/>
            </c:extLst>
          </c:dLbls>
          <c:cat>
            <c:strRef>
              <c:f>Sheet8!$E$20:$F$20</c:f>
              <c:strCache>
                <c:ptCount val="2"/>
                <c:pt idx="0">
                  <c:v>Suteikta lėšų</c:v>
                </c:pt>
                <c:pt idx="1">
                  <c:v>Poreikis</c:v>
                </c:pt>
              </c:strCache>
            </c:strRef>
          </c:cat>
          <c:val>
            <c:numRef>
              <c:f>Sheet8!$E$21:$F$21</c:f>
              <c:numCache>
                <c:formatCode>#,##0.00</c:formatCode>
                <c:ptCount val="2"/>
                <c:pt idx="0" formatCode="#,##0">
                  <c:v>1919472</c:v>
                </c:pt>
                <c:pt idx="1">
                  <c:v>8249877.7200000007</c:v>
                </c:pt>
              </c:numCache>
            </c:numRef>
          </c:val>
          <c:extLst>
            <c:ext xmlns:c16="http://schemas.microsoft.com/office/drawing/2014/chart" uri="{C3380CC4-5D6E-409C-BE32-E72D297353CC}">
              <c16:uniqueId val="{00000002-1D9F-4843-B146-3578BF812B1C}"/>
            </c:ext>
          </c:extLst>
        </c:ser>
        <c:dLbls>
          <c:showLegendKey val="0"/>
          <c:showVal val="0"/>
          <c:showCatName val="0"/>
          <c:showSerName val="0"/>
          <c:showPercent val="1"/>
          <c:showBubbleSize val="0"/>
          <c:showLeaderLines val="1"/>
        </c:dLbls>
        <c:firstSliceAng val="0"/>
        <c:holeSize val="50"/>
      </c:doughnutChart>
    </c:plotArea>
    <c:legend>
      <c:legendPos val="r"/>
      <c:layout>
        <c:manualLayout>
          <c:xMode val="edge"/>
          <c:yMode val="edge"/>
          <c:x val="0.69606321084864387"/>
          <c:y val="0.4276242344706912"/>
          <c:w val="0.27477012248468941"/>
          <c:h val="0.28178856809565483"/>
        </c:manualLayout>
      </c:layout>
      <c:overlay val="0"/>
      <c:txPr>
        <a:bodyPr/>
        <a:lstStyle/>
        <a:p>
          <a:pPr>
            <a:defRPr sz="2400"/>
          </a:pPr>
          <a:endParaRPr lang="lt-LT"/>
        </a:p>
      </c:txPr>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c:style val="2"/>
  <c:chart>
    <c:autoTitleDeleted val="1"/>
    <c:plotArea>
      <c:layout>
        <c:manualLayout>
          <c:layoutTarget val="inner"/>
          <c:xMode val="edge"/>
          <c:yMode val="edge"/>
          <c:x val="6.7667767680202079E-2"/>
          <c:y val="1.1877074986391522E-2"/>
          <c:w val="0.72924187765112525"/>
          <c:h val="0.92963466753630164"/>
        </c:manualLayout>
      </c:layout>
      <c:lineChart>
        <c:grouping val="standard"/>
        <c:varyColors val="0"/>
        <c:ser>
          <c:idx val="0"/>
          <c:order val="0"/>
          <c:tx>
            <c:strRef>
              <c:f>Sheet9!$D$12</c:f>
              <c:strCache>
                <c:ptCount val="1"/>
                <c:pt idx="0">
                  <c:v>Savivaldybės lėšos</c:v>
                </c:pt>
              </c:strCache>
            </c:strRef>
          </c:tx>
          <c:marker>
            <c:symbol val="none"/>
          </c:marker>
          <c:cat>
            <c:strRef>
              <c:f>Sheet9!$C$13:$C$17</c:f>
              <c:strCache>
                <c:ptCount val="5"/>
                <c:pt idx="0">
                  <c:v>Biržų rajono </c:v>
                </c:pt>
                <c:pt idx="1">
                  <c:v>Joniškio rajono   </c:v>
                </c:pt>
                <c:pt idx="2">
                  <c:v>Kretingos rajono</c:v>
                </c:pt>
                <c:pt idx="3">
                  <c:v>Pagėgių </c:v>
                </c:pt>
                <c:pt idx="4">
                  <c:v>Pakruojo rajono </c:v>
                </c:pt>
              </c:strCache>
            </c:strRef>
          </c:cat>
          <c:val>
            <c:numRef>
              <c:f>Sheet9!$D$13:$D$17</c:f>
              <c:numCache>
                <c:formatCode>#,##0.00</c:formatCode>
                <c:ptCount val="5"/>
                <c:pt idx="0">
                  <c:v>9438</c:v>
                </c:pt>
                <c:pt idx="1">
                  <c:v>46960</c:v>
                </c:pt>
                <c:pt idx="2">
                  <c:v>42000</c:v>
                </c:pt>
                <c:pt idx="3">
                  <c:v>59800</c:v>
                </c:pt>
                <c:pt idx="4">
                  <c:v>71200</c:v>
                </c:pt>
              </c:numCache>
            </c:numRef>
          </c:val>
          <c:smooth val="0"/>
          <c:extLst>
            <c:ext xmlns:c16="http://schemas.microsoft.com/office/drawing/2014/chart" uri="{C3380CC4-5D6E-409C-BE32-E72D297353CC}">
              <c16:uniqueId val="{00000000-8234-477D-803A-FAC2C2DC472E}"/>
            </c:ext>
          </c:extLst>
        </c:ser>
        <c:ser>
          <c:idx val="1"/>
          <c:order val="1"/>
          <c:tx>
            <c:strRef>
              <c:f>Sheet9!$E$12</c:f>
              <c:strCache>
                <c:ptCount val="1"/>
                <c:pt idx="0">
                  <c:v>Tarptautinių fondų lėšos</c:v>
                </c:pt>
              </c:strCache>
            </c:strRef>
          </c:tx>
          <c:marker>
            <c:symbol val="none"/>
          </c:marker>
          <c:cat>
            <c:strRef>
              <c:f>Sheet9!$C$13:$C$17</c:f>
              <c:strCache>
                <c:ptCount val="5"/>
                <c:pt idx="0">
                  <c:v>Biržų rajono </c:v>
                </c:pt>
                <c:pt idx="1">
                  <c:v>Joniškio rajono   </c:v>
                </c:pt>
                <c:pt idx="2">
                  <c:v>Kretingos rajono</c:v>
                </c:pt>
                <c:pt idx="3">
                  <c:v>Pagėgių </c:v>
                </c:pt>
                <c:pt idx="4">
                  <c:v>Pakruojo rajono </c:v>
                </c:pt>
              </c:strCache>
            </c:strRef>
          </c:cat>
          <c:val>
            <c:numRef>
              <c:f>Sheet9!$E$13:$E$17</c:f>
              <c:numCache>
                <c:formatCode>#,##0.00</c:formatCode>
                <c:ptCount val="5"/>
                <c:pt idx="0">
                  <c:v>500</c:v>
                </c:pt>
                <c:pt idx="1">
                  <c:v>42950</c:v>
                </c:pt>
                <c:pt idx="2">
                  <c:v>3000</c:v>
                </c:pt>
                <c:pt idx="3">
                  <c:v>182790</c:v>
                </c:pt>
                <c:pt idx="4">
                  <c:v>390100</c:v>
                </c:pt>
              </c:numCache>
            </c:numRef>
          </c:val>
          <c:smooth val="0"/>
          <c:extLst>
            <c:ext xmlns:c16="http://schemas.microsoft.com/office/drawing/2014/chart" uri="{C3380CC4-5D6E-409C-BE32-E72D297353CC}">
              <c16:uniqueId val="{00000001-8234-477D-803A-FAC2C2DC472E}"/>
            </c:ext>
          </c:extLst>
        </c:ser>
        <c:dLbls>
          <c:showLegendKey val="0"/>
          <c:showVal val="0"/>
          <c:showCatName val="0"/>
          <c:showSerName val="0"/>
          <c:showPercent val="0"/>
          <c:showBubbleSize val="0"/>
        </c:dLbls>
        <c:dropLines/>
        <c:smooth val="0"/>
        <c:axId val="82356864"/>
        <c:axId val="82362752"/>
      </c:lineChart>
      <c:catAx>
        <c:axId val="82356864"/>
        <c:scaling>
          <c:orientation val="minMax"/>
        </c:scaling>
        <c:delete val="0"/>
        <c:axPos val="b"/>
        <c:numFmt formatCode="General" sourceLinked="0"/>
        <c:majorTickMark val="none"/>
        <c:minorTickMark val="none"/>
        <c:tickLblPos val="nextTo"/>
        <c:crossAx val="82362752"/>
        <c:crosses val="autoZero"/>
        <c:auto val="1"/>
        <c:lblAlgn val="ctr"/>
        <c:lblOffset val="100"/>
        <c:noMultiLvlLbl val="0"/>
      </c:catAx>
      <c:valAx>
        <c:axId val="82362752"/>
        <c:scaling>
          <c:orientation val="minMax"/>
        </c:scaling>
        <c:delete val="0"/>
        <c:axPos val="l"/>
        <c:majorGridlines/>
        <c:numFmt formatCode="#,##0" sourceLinked="0"/>
        <c:majorTickMark val="out"/>
        <c:minorTickMark val="none"/>
        <c:tickLblPos val="nextTo"/>
        <c:crossAx val="82356864"/>
        <c:crosses val="autoZero"/>
        <c:crossBetween val="between"/>
      </c:valAx>
    </c:plotArea>
    <c:legend>
      <c:legendPos val="r"/>
      <c:layout>
        <c:manualLayout>
          <c:xMode val="edge"/>
          <c:yMode val="edge"/>
          <c:x val="0.79829853437210574"/>
          <c:y val="0.61696393676243499"/>
          <c:w val="0.17947924097542037"/>
          <c:h val="0.1368207013898155"/>
        </c:manualLayout>
      </c:layout>
      <c:overlay val="0"/>
    </c:legend>
    <c:plotVisOnly val="1"/>
    <c:dispBlanksAs val="gap"/>
    <c:showDLblsOverMax val="0"/>
  </c:chart>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3B4AC7-E3EF-417D-A279-8776017934F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2C2A81F0-ABF3-4528-90FA-19C46AA8AF58}">
      <dgm:prSet phldrT="[Text]"/>
      <dgm:spPr/>
      <dgm:t>
        <a:bodyPr/>
        <a:lstStyle/>
        <a:p>
          <a:r>
            <a:rPr lang="lt-LT" dirty="0"/>
            <a:t>Finansavimo trūkumas</a:t>
          </a:r>
          <a:endParaRPr lang="en-US" dirty="0"/>
        </a:p>
      </dgm:t>
    </dgm:pt>
    <dgm:pt modelId="{F64A54F0-F4ED-43EB-9ED0-93B682985238}" type="parTrans" cxnId="{B46847E1-DBBB-40BA-90DA-9A83FB656603}">
      <dgm:prSet/>
      <dgm:spPr/>
      <dgm:t>
        <a:bodyPr/>
        <a:lstStyle/>
        <a:p>
          <a:endParaRPr lang="en-US"/>
        </a:p>
      </dgm:t>
    </dgm:pt>
    <dgm:pt modelId="{8FF7CE78-255D-42B2-AC76-9C0345FAC296}" type="sibTrans" cxnId="{B46847E1-DBBB-40BA-90DA-9A83FB656603}">
      <dgm:prSet/>
      <dgm:spPr/>
      <dgm:t>
        <a:bodyPr/>
        <a:lstStyle/>
        <a:p>
          <a:endParaRPr lang="en-US"/>
        </a:p>
      </dgm:t>
    </dgm:pt>
    <dgm:pt modelId="{564205F1-27EC-4ED8-8C9B-12DA84C24DED}">
      <dgm:prSet phldrT="[Text]"/>
      <dgm:spPr/>
      <dgm:t>
        <a:bodyPr/>
        <a:lstStyle/>
        <a:p>
          <a:r>
            <a:rPr lang="lt-LT" dirty="0"/>
            <a:t>Atsainus valdytojų požiūris </a:t>
          </a:r>
          <a:endParaRPr lang="en-US" dirty="0"/>
        </a:p>
      </dgm:t>
    </dgm:pt>
    <dgm:pt modelId="{1D50C529-C7DD-47D0-88B9-FEFE2BD03F70}" type="parTrans" cxnId="{55F6714F-A2FB-4EA5-B758-70C68906554F}">
      <dgm:prSet/>
      <dgm:spPr/>
      <dgm:t>
        <a:bodyPr/>
        <a:lstStyle/>
        <a:p>
          <a:endParaRPr lang="en-US"/>
        </a:p>
      </dgm:t>
    </dgm:pt>
    <dgm:pt modelId="{C380BFDD-3297-4647-BE25-00B011F2B0A1}" type="sibTrans" cxnId="{55F6714F-A2FB-4EA5-B758-70C68906554F}">
      <dgm:prSet/>
      <dgm:spPr/>
      <dgm:t>
        <a:bodyPr/>
        <a:lstStyle/>
        <a:p>
          <a:endParaRPr lang="en-US"/>
        </a:p>
      </dgm:t>
    </dgm:pt>
    <dgm:pt modelId="{231650D0-5FAA-4501-ADDE-F112D716F372}">
      <dgm:prSet phldrT="[Text]"/>
      <dgm:spPr/>
      <dgm:t>
        <a:bodyPr/>
        <a:lstStyle/>
        <a:p>
          <a:r>
            <a:rPr lang="lt-LT" dirty="0"/>
            <a:t>Kompensavimo mechanizmo sudėtingumas </a:t>
          </a:r>
          <a:endParaRPr lang="en-US" dirty="0"/>
        </a:p>
      </dgm:t>
    </dgm:pt>
    <dgm:pt modelId="{BFC1BCC8-D2D9-46C9-920D-1B5C8C9B2EC6}" type="parTrans" cxnId="{AEDE16E4-1703-4901-9FBB-5AB4E206D0AE}">
      <dgm:prSet/>
      <dgm:spPr/>
      <dgm:t>
        <a:bodyPr/>
        <a:lstStyle/>
        <a:p>
          <a:endParaRPr lang="en-US"/>
        </a:p>
      </dgm:t>
    </dgm:pt>
    <dgm:pt modelId="{44350CF7-95B5-4ED4-A498-57FCF3AB8C51}" type="sibTrans" cxnId="{AEDE16E4-1703-4901-9FBB-5AB4E206D0AE}">
      <dgm:prSet/>
      <dgm:spPr/>
      <dgm:t>
        <a:bodyPr/>
        <a:lstStyle/>
        <a:p>
          <a:endParaRPr lang="en-US"/>
        </a:p>
      </dgm:t>
    </dgm:pt>
    <dgm:pt modelId="{342B1AB1-EBD0-4A06-B346-87BC1C20AEDD}">
      <dgm:prSet phldrT="[Text]"/>
      <dgm:spPr/>
      <dgm:t>
        <a:bodyPr/>
        <a:lstStyle/>
        <a:p>
          <a:r>
            <a:rPr lang="en-US" dirty="0"/>
            <a:t>KVR </a:t>
          </a:r>
          <a:r>
            <a:rPr lang="lt-LT" dirty="0"/>
            <a:t>sąveika su kitais valstybiniais registrais</a:t>
          </a:r>
          <a:endParaRPr lang="en-US" dirty="0"/>
        </a:p>
      </dgm:t>
    </dgm:pt>
    <dgm:pt modelId="{43EA0EAD-AF50-4CB8-BEEF-2653D2828A42}" type="parTrans" cxnId="{7474E3DD-6D01-4510-AD14-D141FF6B875F}">
      <dgm:prSet/>
      <dgm:spPr/>
      <dgm:t>
        <a:bodyPr/>
        <a:lstStyle/>
        <a:p>
          <a:endParaRPr lang="en-US"/>
        </a:p>
      </dgm:t>
    </dgm:pt>
    <dgm:pt modelId="{ED4C25D3-228C-4191-9428-5DB60CBAC19D}" type="sibTrans" cxnId="{7474E3DD-6D01-4510-AD14-D141FF6B875F}">
      <dgm:prSet/>
      <dgm:spPr/>
      <dgm:t>
        <a:bodyPr/>
        <a:lstStyle/>
        <a:p>
          <a:endParaRPr lang="en-US"/>
        </a:p>
      </dgm:t>
    </dgm:pt>
    <dgm:pt modelId="{65D5CEC4-7456-405C-B470-33F4DA543AE9}">
      <dgm:prSet phldrT="[Text]"/>
      <dgm:spPr/>
      <dgm:t>
        <a:bodyPr/>
        <a:lstStyle/>
        <a:p>
          <a:r>
            <a:rPr lang="lt-LT" dirty="0"/>
            <a:t>Pastabos dėl kultūros paveldo apskaitos, apsaugos ir administravimo</a:t>
          </a:r>
          <a:endParaRPr lang="en-US" dirty="0"/>
        </a:p>
      </dgm:t>
    </dgm:pt>
    <dgm:pt modelId="{D8C0A01F-9F07-49AF-9066-FAD8DB852B61}" type="parTrans" cxnId="{567B544D-145F-468B-9E37-7052FA7539F9}">
      <dgm:prSet/>
      <dgm:spPr/>
      <dgm:t>
        <a:bodyPr/>
        <a:lstStyle/>
        <a:p>
          <a:endParaRPr lang="en-US"/>
        </a:p>
      </dgm:t>
    </dgm:pt>
    <dgm:pt modelId="{1B8075AC-EC75-45B3-A60D-13C8E35CDF7C}" type="sibTrans" cxnId="{567B544D-145F-468B-9E37-7052FA7539F9}">
      <dgm:prSet/>
      <dgm:spPr/>
      <dgm:t>
        <a:bodyPr/>
        <a:lstStyle/>
        <a:p>
          <a:endParaRPr lang="en-US"/>
        </a:p>
      </dgm:t>
    </dgm:pt>
    <dgm:pt modelId="{6FD49CD3-2100-431A-AC63-AE25E3166033}" type="pres">
      <dgm:prSet presAssocID="{333B4AC7-E3EF-417D-A279-8776017934FE}" presName="linear" presStyleCnt="0">
        <dgm:presLayoutVars>
          <dgm:dir/>
          <dgm:animLvl val="lvl"/>
          <dgm:resizeHandles val="exact"/>
        </dgm:presLayoutVars>
      </dgm:prSet>
      <dgm:spPr/>
    </dgm:pt>
    <dgm:pt modelId="{1D575E40-6717-44B3-A06D-312A1EA30CA8}" type="pres">
      <dgm:prSet presAssocID="{2C2A81F0-ABF3-4528-90FA-19C46AA8AF58}" presName="parentLin" presStyleCnt="0"/>
      <dgm:spPr/>
    </dgm:pt>
    <dgm:pt modelId="{73F1665A-38A3-4B7D-B97F-91374E859DDC}" type="pres">
      <dgm:prSet presAssocID="{2C2A81F0-ABF3-4528-90FA-19C46AA8AF58}" presName="parentLeftMargin" presStyleLbl="node1" presStyleIdx="0" presStyleCnt="5"/>
      <dgm:spPr/>
    </dgm:pt>
    <dgm:pt modelId="{46896E16-0B58-4A6A-8208-FC0D6C6A793B}" type="pres">
      <dgm:prSet presAssocID="{2C2A81F0-ABF3-4528-90FA-19C46AA8AF58}" presName="parentText" presStyleLbl="node1" presStyleIdx="0" presStyleCnt="5">
        <dgm:presLayoutVars>
          <dgm:chMax val="0"/>
          <dgm:bulletEnabled val="1"/>
        </dgm:presLayoutVars>
      </dgm:prSet>
      <dgm:spPr/>
    </dgm:pt>
    <dgm:pt modelId="{0BBD6EF9-333C-420D-9368-CBD3E1CB73BB}" type="pres">
      <dgm:prSet presAssocID="{2C2A81F0-ABF3-4528-90FA-19C46AA8AF58}" presName="negativeSpace" presStyleCnt="0"/>
      <dgm:spPr/>
    </dgm:pt>
    <dgm:pt modelId="{0CC1B458-4B27-487C-8F4E-00E358127687}" type="pres">
      <dgm:prSet presAssocID="{2C2A81F0-ABF3-4528-90FA-19C46AA8AF58}" presName="childText" presStyleLbl="conFgAcc1" presStyleIdx="0" presStyleCnt="5">
        <dgm:presLayoutVars>
          <dgm:bulletEnabled val="1"/>
        </dgm:presLayoutVars>
      </dgm:prSet>
      <dgm:spPr/>
    </dgm:pt>
    <dgm:pt modelId="{C274287B-0313-4679-8689-C645081E884C}" type="pres">
      <dgm:prSet presAssocID="{8FF7CE78-255D-42B2-AC76-9C0345FAC296}" presName="spaceBetweenRectangles" presStyleCnt="0"/>
      <dgm:spPr/>
    </dgm:pt>
    <dgm:pt modelId="{353ABC62-4BE2-4313-B04A-B352A0E8197A}" type="pres">
      <dgm:prSet presAssocID="{564205F1-27EC-4ED8-8C9B-12DA84C24DED}" presName="parentLin" presStyleCnt="0"/>
      <dgm:spPr/>
    </dgm:pt>
    <dgm:pt modelId="{8CB45A2D-0FAA-46F8-8D50-01A999761002}" type="pres">
      <dgm:prSet presAssocID="{564205F1-27EC-4ED8-8C9B-12DA84C24DED}" presName="parentLeftMargin" presStyleLbl="node1" presStyleIdx="0" presStyleCnt="5"/>
      <dgm:spPr/>
    </dgm:pt>
    <dgm:pt modelId="{98511AD7-F098-4E01-AED0-FA40EA527763}" type="pres">
      <dgm:prSet presAssocID="{564205F1-27EC-4ED8-8C9B-12DA84C24DED}" presName="parentText" presStyleLbl="node1" presStyleIdx="1" presStyleCnt="5">
        <dgm:presLayoutVars>
          <dgm:chMax val="0"/>
          <dgm:bulletEnabled val="1"/>
        </dgm:presLayoutVars>
      </dgm:prSet>
      <dgm:spPr/>
    </dgm:pt>
    <dgm:pt modelId="{ACCDD423-E957-42ED-B3E2-D87896278B7C}" type="pres">
      <dgm:prSet presAssocID="{564205F1-27EC-4ED8-8C9B-12DA84C24DED}" presName="negativeSpace" presStyleCnt="0"/>
      <dgm:spPr/>
    </dgm:pt>
    <dgm:pt modelId="{F7D0B157-547C-4FA4-A52F-B09E100B4C4C}" type="pres">
      <dgm:prSet presAssocID="{564205F1-27EC-4ED8-8C9B-12DA84C24DED}" presName="childText" presStyleLbl="conFgAcc1" presStyleIdx="1" presStyleCnt="5">
        <dgm:presLayoutVars>
          <dgm:bulletEnabled val="1"/>
        </dgm:presLayoutVars>
      </dgm:prSet>
      <dgm:spPr/>
    </dgm:pt>
    <dgm:pt modelId="{C7897EC7-255D-4B4C-AA40-0B414BCE7503}" type="pres">
      <dgm:prSet presAssocID="{C380BFDD-3297-4647-BE25-00B011F2B0A1}" presName="spaceBetweenRectangles" presStyleCnt="0"/>
      <dgm:spPr/>
    </dgm:pt>
    <dgm:pt modelId="{36BE59CF-B358-4406-AF9F-FCE1DDFBCF28}" type="pres">
      <dgm:prSet presAssocID="{231650D0-5FAA-4501-ADDE-F112D716F372}" presName="parentLin" presStyleCnt="0"/>
      <dgm:spPr/>
    </dgm:pt>
    <dgm:pt modelId="{6BD43211-8B63-441A-BBA5-83421F188EB5}" type="pres">
      <dgm:prSet presAssocID="{231650D0-5FAA-4501-ADDE-F112D716F372}" presName="parentLeftMargin" presStyleLbl="node1" presStyleIdx="1" presStyleCnt="5"/>
      <dgm:spPr/>
    </dgm:pt>
    <dgm:pt modelId="{F6DEF77D-C25D-48FC-9112-6B5ED7C02955}" type="pres">
      <dgm:prSet presAssocID="{231650D0-5FAA-4501-ADDE-F112D716F372}" presName="parentText" presStyleLbl="node1" presStyleIdx="2" presStyleCnt="5">
        <dgm:presLayoutVars>
          <dgm:chMax val="0"/>
          <dgm:bulletEnabled val="1"/>
        </dgm:presLayoutVars>
      </dgm:prSet>
      <dgm:spPr/>
    </dgm:pt>
    <dgm:pt modelId="{52719056-AFC6-46C5-821D-519DD5E956F1}" type="pres">
      <dgm:prSet presAssocID="{231650D0-5FAA-4501-ADDE-F112D716F372}" presName="negativeSpace" presStyleCnt="0"/>
      <dgm:spPr/>
    </dgm:pt>
    <dgm:pt modelId="{58E5559F-EA36-4CF4-B879-A3F97B2940A0}" type="pres">
      <dgm:prSet presAssocID="{231650D0-5FAA-4501-ADDE-F112D716F372}" presName="childText" presStyleLbl="conFgAcc1" presStyleIdx="2" presStyleCnt="5">
        <dgm:presLayoutVars>
          <dgm:bulletEnabled val="1"/>
        </dgm:presLayoutVars>
      </dgm:prSet>
      <dgm:spPr/>
    </dgm:pt>
    <dgm:pt modelId="{CE0D88A1-7D2B-46BE-B2C7-3D25C741C758}" type="pres">
      <dgm:prSet presAssocID="{44350CF7-95B5-4ED4-A498-57FCF3AB8C51}" presName="spaceBetweenRectangles" presStyleCnt="0"/>
      <dgm:spPr/>
    </dgm:pt>
    <dgm:pt modelId="{D44A170F-C11B-4648-9796-F008C863E336}" type="pres">
      <dgm:prSet presAssocID="{342B1AB1-EBD0-4A06-B346-87BC1C20AEDD}" presName="parentLin" presStyleCnt="0"/>
      <dgm:spPr/>
    </dgm:pt>
    <dgm:pt modelId="{E122930A-7100-4699-B0B4-27A6979E8152}" type="pres">
      <dgm:prSet presAssocID="{342B1AB1-EBD0-4A06-B346-87BC1C20AEDD}" presName="parentLeftMargin" presStyleLbl="node1" presStyleIdx="2" presStyleCnt="5"/>
      <dgm:spPr/>
    </dgm:pt>
    <dgm:pt modelId="{E1EFFB6E-43BE-474C-BBC4-B34FFD92F4FC}" type="pres">
      <dgm:prSet presAssocID="{342B1AB1-EBD0-4A06-B346-87BC1C20AEDD}" presName="parentText" presStyleLbl="node1" presStyleIdx="3" presStyleCnt="5">
        <dgm:presLayoutVars>
          <dgm:chMax val="0"/>
          <dgm:bulletEnabled val="1"/>
        </dgm:presLayoutVars>
      </dgm:prSet>
      <dgm:spPr/>
    </dgm:pt>
    <dgm:pt modelId="{19C92311-0E2F-4D07-8DDA-2CFA75E0F75E}" type="pres">
      <dgm:prSet presAssocID="{342B1AB1-EBD0-4A06-B346-87BC1C20AEDD}" presName="negativeSpace" presStyleCnt="0"/>
      <dgm:spPr/>
    </dgm:pt>
    <dgm:pt modelId="{48C1F24A-4F60-4E01-9BDE-FD9D01F2A505}" type="pres">
      <dgm:prSet presAssocID="{342B1AB1-EBD0-4A06-B346-87BC1C20AEDD}" presName="childText" presStyleLbl="conFgAcc1" presStyleIdx="3" presStyleCnt="5">
        <dgm:presLayoutVars>
          <dgm:bulletEnabled val="1"/>
        </dgm:presLayoutVars>
      </dgm:prSet>
      <dgm:spPr/>
    </dgm:pt>
    <dgm:pt modelId="{C573A8B6-83C2-4377-8264-1F209C623FCF}" type="pres">
      <dgm:prSet presAssocID="{ED4C25D3-228C-4191-9428-5DB60CBAC19D}" presName="spaceBetweenRectangles" presStyleCnt="0"/>
      <dgm:spPr/>
    </dgm:pt>
    <dgm:pt modelId="{5C15B7C2-52FF-47E6-8225-5419AD8B36B1}" type="pres">
      <dgm:prSet presAssocID="{65D5CEC4-7456-405C-B470-33F4DA543AE9}" presName="parentLin" presStyleCnt="0"/>
      <dgm:spPr/>
    </dgm:pt>
    <dgm:pt modelId="{E44C5998-0B66-4B63-84A5-BF68AE0D811D}" type="pres">
      <dgm:prSet presAssocID="{65D5CEC4-7456-405C-B470-33F4DA543AE9}" presName="parentLeftMargin" presStyleLbl="node1" presStyleIdx="3" presStyleCnt="5"/>
      <dgm:spPr/>
    </dgm:pt>
    <dgm:pt modelId="{920837C4-DB25-4782-A8D4-162798C2AABD}" type="pres">
      <dgm:prSet presAssocID="{65D5CEC4-7456-405C-B470-33F4DA543AE9}" presName="parentText" presStyleLbl="node1" presStyleIdx="4" presStyleCnt="5">
        <dgm:presLayoutVars>
          <dgm:chMax val="0"/>
          <dgm:bulletEnabled val="1"/>
        </dgm:presLayoutVars>
      </dgm:prSet>
      <dgm:spPr/>
    </dgm:pt>
    <dgm:pt modelId="{F03C2675-C3F6-4551-A5A5-57DA10073EFA}" type="pres">
      <dgm:prSet presAssocID="{65D5CEC4-7456-405C-B470-33F4DA543AE9}" presName="negativeSpace" presStyleCnt="0"/>
      <dgm:spPr/>
    </dgm:pt>
    <dgm:pt modelId="{AE365859-88EE-464F-BE90-20D877A34496}" type="pres">
      <dgm:prSet presAssocID="{65D5CEC4-7456-405C-B470-33F4DA543AE9}" presName="childText" presStyleLbl="conFgAcc1" presStyleIdx="4" presStyleCnt="5">
        <dgm:presLayoutVars>
          <dgm:bulletEnabled val="1"/>
        </dgm:presLayoutVars>
      </dgm:prSet>
      <dgm:spPr/>
    </dgm:pt>
  </dgm:ptLst>
  <dgm:cxnLst>
    <dgm:cxn modelId="{EF53BA11-B051-4455-AA1F-1F145320BD30}" type="presOf" srcId="{564205F1-27EC-4ED8-8C9B-12DA84C24DED}" destId="{98511AD7-F098-4E01-AED0-FA40EA527763}" srcOrd="1" destOrd="0" presId="urn:microsoft.com/office/officeart/2005/8/layout/list1"/>
    <dgm:cxn modelId="{665C1C20-FC99-4AE6-BA18-16451528E210}" type="presOf" srcId="{65D5CEC4-7456-405C-B470-33F4DA543AE9}" destId="{920837C4-DB25-4782-A8D4-162798C2AABD}" srcOrd="1" destOrd="0" presId="urn:microsoft.com/office/officeart/2005/8/layout/list1"/>
    <dgm:cxn modelId="{92E28B34-D799-4D9D-9CD2-082F21F290AF}" type="presOf" srcId="{342B1AB1-EBD0-4A06-B346-87BC1C20AEDD}" destId="{E1EFFB6E-43BE-474C-BBC4-B34FFD92F4FC}" srcOrd="1" destOrd="0" presId="urn:microsoft.com/office/officeart/2005/8/layout/list1"/>
    <dgm:cxn modelId="{D663F362-7C36-4302-A97C-9B42755B15B4}" type="presOf" srcId="{231650D0-5FAA-4501-ADDE-F112D716F372}" destId="{F6DEF77D-C25D-48FC-9112-6B5ED7C02955}" srcOrd="1" destOrd="0" presId="urn:microsoft.com/office/officeart/2005/8/layout/list1"/>
    <dgm:cxn modelId="{3F048366-F16B-45AF-9F89-2EB6D7B1B747}" type="presOf" srcId="{333B4AC7-E3EF-417D-A279-8776017934FE}" destId="{6FD49CD3-2100-431A-AC63-AE25E3166033}" srcOrd="0" destOrd="0" presId="urn:microsoft.com/office/officeart/2005/8/layout/list1"/>
    <dgm:cxn modelId="{567B544D-145F-468B-9E37-7052FA7539F9}" srcId="{333B4AC7-E3EF-417D-A279-8776017934FE}" destId="{65D5CEC4-7456-405C-B470-33F4DA543AE9}" srcOrd="4" destOrd="0" parTransId="{D8C0A01F-9F07-49AF-9066-FAD8DB852B61}" sibTransId="{1B8075AC-EC75-45B3-A60D-13C8E35CDF7C}"/>
    <dgm:cxn modelId="{55F6714F-A2FB-4EA5-B758-70C68906554F}" srcId="{333B4AC7-E3EF-417D-A279-8776017934FE}" destId="{564205F1-27EC-4ED8-8C9B-12DA84C24DED}" srcOrd="1" destOrd="0" parTransId="{1D50C529-C7DD-47D0-88B9-FEFE2BD03F70}" sibTransId="{C380BFDD-3297-4647-BE25-00B011F2B0A1}"/>
    <dgm:cxn modelId="{7CCD6884-FA2D-4E1E-B718-3D29365AB459}" type="presOf" srcId="{342B1AB1-EBD0-4A06-B346-87BC1C20AEDD}" destId="{E122930A-7100-4699-B0B4-27A6979E8152}" srcOrd="0" destOrd="0" presId="urn:microsoft.com/office/officeart/2005/8/layout/list1"/>
    <dgm:cxn modelId="{6C6A858A-8DDA-4BDB-9EDC-26BC6AC477D5}" type="presOf" srcId="{231650D0-5FAA-4501-ADDE-F112D716F372}" destId="{6BD43211-8B63-441A-BBA5-83421F188EB5}" srcOrd="0" destOrd="0" presId="urn:microsoft.com/office/officeart/2005/8/layout/list1"/>
    <dgm:cxn modelId="{DE65FC96-2AAB-4898-A1E3-A34E9ED21427}" type="presOf" srcId="{2C2A81F0-ABF3-4528-90FA-19C46AA8AF58}" destId="{46896E16-0B58-4A6A-8208-FC0D6C6A793B}" srcOrd="1" destOrd="0" presId="urn:microsoft.com/office/officeart/2005/8/layout/list1"/>
    <dgm:cxn modelId="{7ED4ACC3-9B39-4ADE-A50B-4990446442F6}" type="presOf" srcId="{2C2A81F0-ABF3-4528-90FA-19C46AA8AF58}" destId="{73F1665A-38A3-4B7D-B97F-91374E859DDC}" srcOrd="0" destOrd="0" presId="urn:microsoft.com/office/officeart/2005/8/layout/list1"/>
    <dgm:cxn modelId="{27E064CF-C850-44D6-93DC-62EAAE7E6B79}" type="presOf" srcId="{65D5CEC4-7456-405C-B470-33F4DA543AE9}" destId="{E44C5998-0B66-4B63-84A5-BF68AE0D811D}" srcOrd="0" destOrd="0" presId="urn:microsoft.com/office/officeart/2005/8/layout/list1"/>
    <dgm:cxn modelId="{E08EE8D3-D38D-42A8-BA80-9160871EA29D}" type="presOf" srcId="{564205F1-27EC-4ED8-8C9B-12DA84C24DED}" destId="{8CB45A2D-0FAA-46F8-8D50-01A999761002}" srcOrd="0" destOrd="0" presId="urn:microsoft.com/office/officeart/2005/8/layout/list1"/>
    <dgm:cxn modelId="{7474E3DD-6D01-4510-AD14-D141FF6B875F}" srcId="{333B4AC7-E3EF-417D-A279-8776017934FE}" destId="{342B1AB1-EBD0-4A06-B346-87BC1C20AEDD}" srcOrd="3" destOrd="0" parTransId="{43EA0EAD-AF50-4CB8-BEEF-2653D2828A42}" sibTransId="{ED4C25D3-228C-4191-9428-5DB60CBAC19D}"/>
    <dgm:cxn modelId="{B46847E1-DBBB-40BA-90DA-9A83FB656603}" srcId="{333B4AC7-E3EF-417D-A279-8776017934FE}" destId="{2C2A81F0-ABF3-4528-90FA-19C46AA8AF58}" srcOrd="0" destOrd="0" parTransId="{F64A54F0-F4ED-43EB-9ED0-93B682985238}" sibTransId="{8FF7CE78-255D-42B2-AC76-9C0345FAC296}"/>
    <dgm:cxn modelId="{AEDE16E4-1703-4901-9FBB-5AB4E206D0AE}" srcId="{333B4AC7-E3EF-417D-A279-8776017934FE}" destId="{231650D0-5FAA-4501-ADDE-F112D716F372}" srcOrd="2" destOrd="0" parTransId="{BFC1BCC8-D2D9-46C9-920D-1B5C8C9B2EC6}" sibTransId="{44350CF7-95B5-4ED4-A498-57FCF3AB8C51}"/>
    <dgm:cxn modelId="{4125451E-3DC1-4C9B-9CFC-F54F24EAD050}" type="presParOf" srcId="{6FD49CD3-2100-431A-AC63-AE25E3166033}" destId="{1D575E40-6717-44B3-A06D-312A1EA30CA8}" srcOrd="0" destOrd="0" presId="urn:microsoft.com/office/officeart/2005/8/layout/list1"/>
    <dgm:cxn modelId="{D1FC0993-672D-4345-8D49-D3576E08CC13}" type="presParOf" srcId="{1D575E40-6717-44B3-A06D-312A1EA30CA8}" destId="{73F1665A-38A3-4B7D-B97F-91374E859DDC}" srcOrd="0" destOrd="0" presId="urn:microsoft.com/office/officeart/2005/8/layout/list1"/>
    <dgm:cxn modelId="{A611BA41-A6A6-4383-8EC8-D652CD23E634}" type="presParOf" srcId="{1D575E40-6717-44B3-A06D-312A1EA30CA8}" destId="{46896E16-0B58-4A6A-8208-FC0D6C6A793B}" srcOrd="1" destOrd="0" presId="urn:microsoft.com/office/officeart/2005/8/layout/list1"/>
    <dgm:cxn modelId="{E91FBB1B-1476-4936-8BE7-A7AFB0D72817}" type="presParOf" srcId="{6FD49CD3-2100-431A-AC63-AE25E3166033}" destId="{0BBD6EF9-333C-420D-9368-CBD3E1CB73BB}" srcOrd="1" destOrd="0" presId="urn:microsoft.com/office/officeart/2005/8/layout/list1"/>
    <dgm:cxn modelId="{6A832AEC-CEAE-44CD-A10A-D342069AE2EB}" type="presParOf" srcId="{6FD49CD3-2100-431A-AC63-AE25E3166033}" destId="{0CC1B458-4B27-487C-8F4E-00E358127687}" srcOrd="2" destOrd="0" presId="urn:microsoft.com/office/officeart/2005/8/layout/list1"/>
    <dgm:cxn modelId="{DBDCFD9B-7EE3-481E-AA5F-437F5261FAB5}" type="presParOf" srcId="{6FD49CD3-2100-431A-AC63-AE25E3166033}" destId="{C274287B-0313-4679-8689-C645081E884C}" srcOrd="3" destOrd="0" presId="urn:microsoft.com/office/officeart/2005/8/layout/list1"/>
    <dgm:cxn modelId="{091776F6-905B-4168-ABB9-02C92BDCB046}" type="presParOf" srcId="{6FD49CD3-2100-431A-AC63-AE25E3166033}" destId="{353ABC62-4BE2-4313-B04A-B352A0E8197A}" srcOrd="4" destOrd="0" presId="urn:microsoft.com/office/officeart/2005/8/layout/list1"/>
    <dgm:cxn modelId="{B327910A-A377-4792-9895-E61C9766D97F}" type="presParOf" srcId="{353ABC62-4BE2-4313-B04A-B352A0E8197A}" destId="{8CB45A2D-0FAA-46F8-8D50-01A999761002}" srcOrd="0" destOrd="0" presId="urn:microsoft.com/office/officeart/2005/8/layout/list1"/>
    <dgm:cxn modelId="{D8BEE4BB-8F88-46A2-93D5-90E34822DB6A}" type="presParOf" srcId="{353ABC62-4BE2-4313-B04A-B352A0E8197A}" destId="{98511AD7-F098-4E01-AED0-FA40EA527763}" srcOrd="1" destOrd="0" presId="urn:microsoft.com/office/officeart/2005/8/layout/list1"/>
    <dgm:cxn modelId="{8B6D13FE-0607-4207-B7D2-9E344C884454}" type="presParOf" srcId="{6FD49CD3-2100-431A-AC63-AE25E3166033}" destId="{ACCDD423-E957-42ED-B3E2-D87896278B7C}" srcOrd="5" destOrd="0" presId="urn:microsoft.com/office/officeart/2005/8/layout/list1"/>
    <dgm:cxn modelId="{7BEACF18-26F2-454C-9FF1-8A9EF909FC75}" type="presParOf" srcId="{6FD49CD3-2100-431A-AC63-AE25E3166033}" destId="{F7D0B157-547C-4FA4-A52F-B09E100B4C4C}" srcOrd="6" destOrd="0" presId="urn:microsoft.com/office/officeart/2005/8/layout/list1"/>
    <dgm:cxn modelId="{E88CFFEC-745A-488F-8FB4-3D24651AC636}" type="presParOf" srcId="{6FD49CD3-2100-431A-AC63-AE25E3166033}" destId="{C7897EC7-255D-4B4C-AA40-0B414BCE7503}" srcOrd="7" destOrd="0" presId="urn:microsoft.com/office/officeart/2005/8/layout/list1"/>
    <dgm:cxn modelId="{1882CBA6-B5B1-413D-B016-A48D428BED09}" type="presParOf" srcId="{6FD49CD3-2100-431A-AC63-AE25E3166033}" destId="{36BE59CF-B358-4406-AF9F-FCE1DDFBCF28}" srcOrd="8" destOrd="0" presId="urn:microsoft.com/office/officeart/2005/8/layout/list1"/>
    <dgm:cxn modelId="{FBD37379-F221-48A1-B6C1-FD98882B5580}" type="presParOf" srcId="{36BE59CF-B358-4406-AF9F-FCE1DDFBCF28}" destId="{6BD43211-8B63-441A-BBA5-83421F188EB5}" srcOrd="0" destOrd="0" presId="urn:microsoft.com/office/officeart/2005/8/layout/list1"/>
    <dgm:cxn modelId="{5A692D7E-6B5C-4D39-88E4-19CBDA3DD493}" type="presParOf" srcId="{36BE59CF-B358-4406-AF9F-FCE1DDFBCF28}" destId="{F6DEF77D-C25D-48FC-9112-6B5ED7C02955}" srcOrd="1" destOrd="0" presId="urn:microsoft.com/office/officeart/2005/8/layout/list1"/>
    <dgm:cxn modelId="{A49AB3CA-4C03-48A7-97A0-90A2D8E66C33}" type="presParOf" srcId="{6FD49CD3-2100-431A-AC63-AE25E3166033}" destId="{52719056-AFC6-46C5-821D-519DD5E956F1}" srcOrd="9" destOrd="0" presId="urn:microsoft.com/office/officeart/2005/8/layout/list1"/>
    <dgm:cxn modelId="{530F40CA-F1D4-4E79-8AEF-68F09909FD98}" type="presParOf" srcId="{6FD49CD3-2100-431A-AC63-AE25E3166033}" destId="{58E5559F-EA36-4CF4-B879-A3F97B2940A0}" srcOrd="10" destOrd="0" presId="urn:microsoft.com/office/officeart/2005/8/layout/list1"/>
    <dgm:cxn modelId="{22207DE3-AED6-40F4-920B-6DEA9D187EF1}" type="presParOf" srcId="{6FD49CD3-2100-431A-AC63-AE25E3166033}" destId="{CE0D88A1-7D2B-46BE-B2C7-3D25C741C758}" srcOrd="11" destOrd="0" presId="urn:microsoft.com/office/officeart/2005/8/layout/list1"/>
    <dgm:cxn modelId="{4A2318CC-795B-4AAE-AA0A-E9B50CEA1ED1}" type="presParOf" srcId="{6FD49CD3-2100-431A-AC63-AE25E3166033}" destId="{D44A170F-C11B-4648-9796-F008C863E336}" srcOrd="12" destOrd="0" presId="urn:microsoft.com/office/officeart/2005/8/layout/list1"/>
    <dgm:cxn modelId="{93EE62E1-E138-491C-A7FD-5877DB536785}" type="presParOf" srcId="{D44A170F-C11B-4648-9796-F008C863E336}" destId="{E122930A-7100-4699-B0B4-27A6979E8152}" srcOrd="0" destOrd="0" presId="urn:microsoft.com/office/officeart/2005/8/layout/list1"/>
    <dgm:cxn modelId="{A510EC06-47F4-4849-8DAA-08CEAAFA9FC5}" type="presParOf" srcId="{D44A170F-C11B-4648-9796-F008C863E336}" destId="{E1EFFB6E-43BE-474C-BBC4-B34FFD92F4FC}" srcOrd="1" destOrd="0" presId="urn:microsoft.com/office/officeart/2005/8/layout/list1"/>
    <dgm:cxn modelId="{1A8F2FA0-6272-4B19-B0AF-D268DAF371D2}" type="presParOf" srcId="{6FD49CD3-2100-431A-AC63-AE25E3166033}" destId="{19C92311-0E2F-4D07-8DDA-2CFA75E0F75E}" srcOrd="13" destOrd="0" presId="urn:microsoft.com/office/officeart/2005/8/layout/list1"/>
    <dgm:cxn modelId="{2C87ECDA-05F9-4E70-B6E6-2C282C280064}" type="presParOf" srcId="{6FD49CD3-2100-431A-AC63-AE25E3166033}" destId="{48C1F24A-4F60-4E01-9BDE-FD9D01F2A505}" srcOrd="14" destOrd="0" presId="urn:microsoft.com/office/officeart/2005/8/layout/list1"/>
    <dgm:cxn modelId="{F98BB26D-73DF-4F04-914A-CA3068DBA30A}" type="presParOf" srcId="{6FD49CD3-2100-431A-AC63-AE25E3166033}" destId="{C573A8B6-83C2-4377-8264-1F209C623FCF}" srcOrd="15" destOrd="0" presId="urn:microsoft.com/office/officeart/2005/8/layout/list1"/>
    <dgm:cxn modelId="{1B1C1B82-AEAA-45F1-BCB1-38226A0EB315}" type="presParOf" srcId="{6FD49CD3-2100-431A-AC63-AE25E3166033}" destId="{5C15B7C2-52FF-47E6-8225-5419AD8B36B1}" srcOrd="16" destOrd="0" presId="urn:microsoft.com/office/officeart/2005/8/layout/list1"/>
    <dgm:cxn modelId="{053DCA61-EEEF-4577-8B77-90BDE02E96DB}" type="presParOf" srcId="{5C15B7C2-52FF-47E6-8225-5419AD8B36B1}" destId="{E44C5998-0B66-4B63-84A5-BF68AE0D811D}" srcOrd="0" destOrd="0" presId="urn:microsoft.com/office/officeart/2005/8/layout/list1"/>
    <dgm:cxn modelId="{F73E170D-4143-4873-9F29-068D20036AA0}" type="presParOf" srcId="{5C15B7C2-52FF-47E6-8225-5419AD8B36B1}" destId="{920837C4-DB25-4782-A8D4-162798C2AABD}" srcOrd="1" destOrd="0" presId="urn:microsoft.com/office/officeart/2005/8/layout/list1"/>
    <dgm:cxn modelId="{5D84EDE1-7AEF-4585-9193-273B3FE7991B}" type="presParOf" srcId="{6FD49CD3-2100-431A-AC63-AE25E3166033}" destId="{F03C2675-C3F6-4551-A5A5-57DA10073EFA}" srcOrd="17" destOrd="0" presId="urn:microsoft.com/office/officeart/2005/8/layout/list1"/>
    <dgm:cxn modelId="{E65C7FBB-2A42-4ACB-AA73-EC45C0ECA8BB}" type="presParOf" srcId="{6FD49CD3-2100-431A-AC63-AE25E3166033}" destId="{AE365859-88EE-464F-BE90-20D877A34496}"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C1B458-4B27-487C-8F4E-00E358127687}">
      <dsp:nvSpPr>
        <dsp:cNvPr id="0" name=""/>
        <dsp:cNvSpPr/>
      </dsp:nvSpPr>
      <dsp:spPr>
        <a:xfrm>
          <a:off x="0" y="1093464"/>
          <a:ext cx="10908704" cy="478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6896E16-0B58-4A6A-8208-FC0D6C6A793B}">
      <dsp:nvSpPr>
        <dsp:cNvPr id="0" name=""/>
        <dsp:cNvSpPr/>
      </dsp:nvSpPr>
      <dsp:spPr>
        <a:xfrm>
          <a:off x="545435" y="813024"/>
          <a:ext cx="7636092"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8626" tIns="0" rIns="288626" bIns="0" numCol="1" spcCol="1270" anchor="ctr" anchorCtr="0">
          <a:noAutofit/>
        </a:bodyPr>
        <a:lstStyle/>
        <a:p>
          <a:pPr marL="0" lvl="0" indent="0" algn="l" defTabSz="844550">
            <a:lnSpc>
              <a:spcPct val="90000"/>
            </a:lnSpc>
            <a:spcBef>
              <a:spcPct val="0"/>
            </a:spcBef>
            <a:spcAft>
              <a:spcPct val="35000"/>
            </a:spcAft>
            <a:buNone/>
          </a:pPr>
          <a:r>
            <a:rPr lang="lt-LT" sz="1900" kern="1200" dirty="0"/>
            <a:t>Finansavimo trūkumas</a:t>
          </a:r>
          <a:endParaRPr lang="en-US" sz="1900" kern="1200" dirty="0"/>
        </a:p>
      </dsp:txBody>
      <dsp:txXfrm>
        <a:off x="572815" y="840404"/>
        <a:ext cx="7581332" cy="506120"/>
      </dsp:txXfrm>
    </dsp:sp>
    <dsp:sp modelId="{F7D0B157-547C-4FA4-A52F-B09E100B4C4C}">
      <dsp:nvSpPr>
        <dsp:cNvPr id="0" name=""/>
        <dsp:cNvSpPr/>
      </dsp:nvSpPr>
      <dsp:spPr>
        <a:xfrm>
          <a:off x="0" y="1955304"/>
          <a:ext cx="10908704" cy="478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511AD7-F098-4E01-AED0-FA40EA527763}">
      <dsp:nvSpPr>
        <dsp:cNvPr id="0" name=""/>
        <dsp:cNvSpPr/>
      </dsp:nvSpPr>
      <dsp:spPr>
        <a:xfrm>
          <a:off x="545435" y="1674864"/>
          <a:ext cx="7636092"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8626" tIns="0" rIns="288626" bIns="0" numCol="1" spcCol="1270" anchor="ctr" anchorCtr="0">
          <a:noAutofit/>
        </a:bodyPr>
        <a:lstStyle/>
        <a:p>
          <a:pPr marL="0" lvl="0" indent="0" algn="l" defTabSz="844550">
            <a:lnSpc>
              <a:spcPct val="90000"/>
            </a:lnSpc>
            <a:spcBef>
              <a:spcPct val="0"/>
            </a:spcBef>
            <a:spcAft>
              <a:spcPct val="35000"/>
            </a:spcAft>
            <a:buNone/>
          </a:pPr>
          <a:r>
            <a:rPr lang="lt-LT" sz="1900" kern="1200" dirty="0"/>
            <a:t>Atsainus valdytojų požiūris </a:t>
          </a:r>
          <a:endParaRPr lang="en-US" sz="1900" kern="1200" dirty="0"/>
        </a:p>
      </dsp:txBody>
      <dsp:txXfrm>
        <a:off x="572815" y="1702244"/>
        <a:ext cx="7581332" cy="506120"/>
      </dsp:txXfrm>
    </dsp:sp>
    <dsp:sp modelId="{58E5559F-EA36-4CF4-B879-A3F97B2940A0}">
      <dsp:nvSpPr>
        <dsp:cNvPr id="0" name=""/>
        <dsp:cNvSpPr/>
      </dsp:nvSpPr>
      <dsp:spPr>
        <a:xfrm>
          <a:off x="0" y="2817144"/>
          <a:ext cx="10908704" cy="478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DEF77D-C25D-48FC-9112-6B5ED7C02955}">
      <dsp:nvSpPr>
        <dsp:cNvPr id="0" name=""/>
        <dsp:cNvSpPr/>
      </dsp:nvSpPr>
      <dsp:spPr>
        <a:xfrm>
          <a:off x="545435" y="2536704"/>
          <a:ext cx="7636092"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8626" tIns="0" rIns="288626" bIns="0" numCol="1" spcCol="1270" anchor="ctr" anchorCtr="0">
          <a:noAutofit/>
        </a:bodyPr>
        <a:lstStyle/>
        <a:p>
          <a:pPr marL="0" lvl="0" indent="0" algn="l" defTabSz="844550">
            <a:lnSpc>
              <a:spcPct val="90000"/>
            </a:lnSpc>
            <a:spcBef>
              <a:spcPct val="0"/>
            </a:spcBef>
            <a:spcAft>
              <a:spcPct val="35000"/>
            </a:spcAft>
            <a:buNone/>
          </a:pPr>
          <a:r>
            <a:rPr lang="lt-LT" sz="1900" kern="1200" dirty="0"/>
            <a:t>Kompensavimo mechanizmo sudėtingumas </a:t>
          </a:r>
          <a:endParaRPr lang="en-US" sz="1900" kern="1200" dirty="0"/>
        </a:p>
      </dsp:txBody>
      <dsp:txXfrm>
        <a:off x="572815" y="2564084"/>
        <a:ext cx="7581332" cy="506120"/>
      </dsp:txXfrm>
    </dsp:sp>
    <dsp:sp modelId="{48C1F24A-4F60-4E01-9BDE-FD9D01F2A505}">
      <dsp:nvSpPr>
        <dsp:cNvPr id="0" name=""/>
        <dsp:cNvSpPr/>
      </dsp:nvSpPr>
      <dsp:spPr>
        <a:xfrm>
          <a:off x="0" y="3678984"/>
          <a:ext cx="10908704" cy="478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EFFB6E-43BE-474C-BBC4-B34FFD92F4FC}">
      <dsp:nvSpPr>
        <dsp:cNvPr id="0" name=""/>
        <dsp:cNvSpPr/>
      </dsp:nvSpPr>
      <dsp:spPr>
        <a:xfrm>
          <a:off x="545435" y="3398544"/>
          <a:ext cx="7636092"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8626" tIns="0" rIns="288626" bIns="0" numCol="1" spcCol="1270" anchor="ctr" anchorCtr="0">
          <a:noAutofit/>
        </a:bodyPr>
        <a:lstStyle/>
        <a:p>
          <a:pPr marL="0" lvl="0" indent="0" algn="l" defTabSz="844550">
            <a:lnSpc>
              <a:spcPct val="90000"/>
            </a:lnSpc>
            <a:spcBef>
              <a:spcPct val="0"/>
            </a:spcBef>
            <a:spcAft>
              <a:spcPct val="35000"/>
            </a:spcAft>
            <a:buNone/>
          </a:pPr>
          <a:r>
            <a:rPr lang="en-US" sz="1900" kern="1200" dirty="0"/>
            <a:t>KVR </a:t>
          </a:r>
          <a:r>
            <a:rPr lang="lt-LT" sz="1900" kern="1200" dirty="0"/>
            <a:t>sąveika su kitais valstybiniais registrais</a:t>
          </a:r>
          <a:endParaRPr lang="en-US" sz="1900" kern="1200" dirty="0"/>
        </a:p>
      </dsp:txBody>
      <dsp:txXfrm>
        <a:off x="572815" y="3425924"/>
        <a:ext cx="7581332" cy="506120"/>
      </dsp:txXfrm>
    </dsp:sp>
    <dsp:sp modelId="{AE365859-88EE-464F-BE90-20D877A34496}">
      <dsp:nvSpPr>
        <dsp:cNvPr id="0" name=""/>
        <dsp:cNvSpPr/>
      </dsp:nvSpPr>
      <dsp:spPr>
        <a:xfrm>
          <a:off x="0" y="4540824"/>
          <a:ext cx="10908704" cy="478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0837C4-DB25-4782-A8D4-162798C2AABD}">
      <dsp:nvSpPr>
        <dsp:cNvPr id="0" name=""/>
        <dsp:cNvSpPr/>
      </dsp:nvSpPr>
      <dsp:spPr>
        <a:xfrm>
          <a:off x="545435" y="4260384"/>
          <a:ext cx="7636092"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8626" tIns="0" rIns="288626" bIns="0" numCol="1" spcCol="1270" anchor="ctr" anchorCtr="0">
          <a:noAutofit/>
        </a:bodyPr>
        <a:lstStyle/>
        <a:p>
          <a:pPr marL="0" lvl="0" indent="0" algn="l" defTabSz="844550">
            <a:lnSpc>
              <a:spcPct val="90000"/>
            </a:lnSpc>
            <a:spcBef>
              <a:spcPct val="0"/>
            </a:spcBef>
            <a:spcAft>
              <a:spcPct val="35000"/>
            </a:spcAft>
            <a:buNone/>
          </a:pPr>
          <a:r>
            <a:rPr lang="lt-LT" sz="1900" kern="1200" dirty="0"/>
            <a:t>Pastabos dėl kultūros paveldo apskaitos, apsaugos ir administravimo</a:t>
          </a:r>
          <a:endParaRPr lang="en-US" sz="1900" kern="1200" dirty="0"/>
        </a:p>
      </dsp:txBody>
      <dsp:txXfrm>
        <a:off x="572815" y="4287764"/>
        <a:ext cx="7581332"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0.76775</cdr:x>
      <cdr:y>0.14199</cdr:y>
    </cdr:from>
    <cdr:to>
      <cdr:x>1</cdr:x>
      <cdr:y>0.29913</cdr:y>
    </cdr:to>
    <cdr:sp macro="" textlink="">
      <cdr:nvSpPr>
        <cdr:cNvPr id="2" name="TextBox 1"/>
        <cdr:cNvSpPr txBox="1"/>
      </cdr:nvSpPr>
      <cdr:spPr>
        <a:xfrm xmlns:a="http://schemas.openxmlformats.org/drawingml/2006/main">
          <a:off x="7020272" y="476672"/>
          <a:ext cx="2123727" cy="5275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lt-LT" sz="2000" dirty="0"/>
            <a:t>Savivaldybių lėšų ir tarptautinių fondų lėšų santykis </a:t>
          </a:r>
          <a:r>
            <a:rPr lang="en-US" sz="2000" dirty="0"/>
            <a:t>2016 m</a:t>
          </a:r>
        </a:p>
      </cdr:txBody>
    </cdr:sp>
  </cdr:relSizeAnchor>
</c:userShapes>
</file>

<file path=ppt/drawings/drawing2.xml><?xml version="1.0" encoding="utf-8"?>
<c:userShapes xmlns:c="http://schemas.openxmlformats.org/drawingml/2006/chart">
  <cdr:relSizeAnchor xmlns:cdr="http://schemas.openxmlformats.org/drawingml/2006/chartDrawing">
    <cdr:from>
      <cdr:x>0.76775</cdr:x>
      <cdr:y>0.042</cdr:y>
    </cdr:from>
    <cdr:to>
      <cdr:x>1</cdr:x>
      <cdr:y>0.19584</cdr:y>
    </cdr:to>
    <cdr:sp macro="" textlink="">
      <cdr:nvSpPr>
        <cdr:cNvPr id="3" name="TextBox 1"/>
        <cdr:cNvSpPr txBox="1"/>
      </cdr:nvSpPr>
      <cdr:spPr>
        <a:xfrm xmlns:a="http://schemas.openxmlformats.org/drawingml/2006/main">
          <a:off x="7020273" y="144016"/>
          <a:ext cx="2123728" cy="5275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lt-LT" sz="2000" dirty="0"/>
            <a:t>Savivaldybių lėšų ir tarptautinių fondų lėšų santykis </a:t>
          </a:r>
          <a:r>
            <a:rPr lang="en-US" sz="2000" dirty="0"/>
            <a:t>2015 m</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2E2E79-B5D1-48A9-9CB5-0EF8DE24F354}" type="datetimeFigureOut">
              <a:rPr lang="en-US" smtClean="0"/>
              <a:pPr/>
              <a:t>11/9/2017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8FE9D0-C146-49F5-8D2F-48162E5E3B59}" type="slidenum">
              <a:rPr lang="en-US" smtClean="0"/>
              <a:pPr/>
              <a:t>‹#›</a:t>
            </a:fld>
            <a:endParaRPr lang="en-US"/>
          </a:p>
        </p:txBody>
      </p:sp>
    </p:spTree>
    <p:extLst>
      <p:ext uri="{BB962C8B-B14F-4D97-AF65-F5344CB8AC3E}">
        <p14:creationId xmlns:p14="http://schemas.microsoft.com/office/powerpoint/2010/main" val="542504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8FE9D0-C146-49F5-8D2F-48162E5E3B5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91B3E15-DA50-4E7C-9B22-EA4539F7C574}"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B0AFE8-BA45-4FB8-A9CF-C27A2448A6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1B3E15-DA50-4E7C-9B22-EA4539F7C574}"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B0AFE8-BA45-4FB8-A9CF-C27A2448A6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1B3E15-DA50-4E7C-9B22-EA4539F7C574}"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B0AFE8-BA45-4FB8-A9CF-C27A2448A6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1B3E15-DA50-4E7C-9B22-EA4539F7C574}"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B0AFE8-BA45-4FB8-A9CF-C27A2448A6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1B3E15-DA50-4E7C-9B22-EA4539F7C574}"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B0AFE8-BA45-4FB8-A9CF-C27A2448A6C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91B3E15-DA50-4E7C-9B22-EA4539F7C574}" type="datetimeFigureOut">
              <a:rPr lang="en-US" smtClean="0"/>
              <a:pPr/>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B0AFE8-BA45-4FB8-A9CF-C27A2448A6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1B3E15-DA50-4E7C-9B22-EA4539F7C574}" type="datetimeFigureOut">
              <a:rPr lang="en-US" smtClean="0"/>
              <a:pPr/>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B0AFE8-BA45-4FB8-A9CF-C27A2448A6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1B3E15-DA50-4E7C-9B22-EA4539F7C574}" type="datetimeFigureOut">
              <a:rPr lang="en-US" smtClean="0"/>
              <a:pPr/>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B0AFE8-BA45-4FB8-A9CF-C27A2448A6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1B3E15-DA50-4E7C-9B22-EA4539F7C574}" type="datetimeFigureOut">
              <a:rPr lang="en-US" smtClean="0"/>
              <a:pPr/>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B0AFE8-BA45-4FB8-A9CF-C27A2448A6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1B3E15-DA50-4E7C-9B22-EA4539F7C574}" type="datetimeFigureOut">
              <a:rPr lang="en-US" smtClean="0"/>
              <a:pPr/>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B0AFE8-BA45-4FB8-A9CF-C27A2448A6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1B3E15-DA50-4E7C-9B22-EA4539F7C574}" type="datetimeFigureOut">
              <a:rPr lang="en-US" smtClean="0"/>
              <a:pPr/>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B0AFE8-BA45-4FB8-A9CF-C27A2448A6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1B3E15-DA50-4E7C-9B22-EA4539F7C574}" type="datetimeFigureOut">
              <a:rPr lang="en-US" smtClean="0"/>
              <a:pPr/>
              <a:t>11/9/2017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B0AFE8-BA45-4FB8-A9CF-C27A2448A6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a:spLocks noGrp="1"/>
          </p:cNvSpPr>
          <p:nvPr>
            <p:ph type="ctrTitle"/>
          </p:nvPr>
        </p:nvSpPr>
        <p:spPr/>
        <p:txBody>
          <a:bodyPr>
            <a:noAutofit/>
          </a:bodyPr>
          <a:lstStyle/>
          <a:p>
            <a:br>
              <a:rPr lang="lt-LT" sz="5400" b="1" dirty="0"/>
            </a:br>
            <a:r>
              <a:rPr lang="lt-LT" sz="5400" b="1" dirty="0"/>
              <a:t>LIETUVOS SAVIVALDYBIŲ LĖŠŲ PANAUDOJIMAS KULTŪROS PAVELDO APSAUGAI </a:t>
            </a:r>
            <a:r>
              <a:rPr lang="en-US" sz="5400" b="1" dirty="0"/>
              <a:t>2016 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0" y="0"/>
          <a:ext cx="7956376" cy="364502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nvGraphicFramePr>
        <p:xfrm>
          <a:off x="0" y="3356992"/>
          <a:ext cx="10260632" cy="3501008"/>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1"/>
          <p:cNvSpPr txBox="1"/>
          <p:nvPr/>
        </p:nvSpPr>
        <p:spPr>
          <a:xfrm>
            <a:off x="7596336" y="980760"/>
            <a:ext cx="1547664" cy="151213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lt-LT" sz="1800" dirty="0"/>
              <a:t>Lėšų pasiskirstymas savivaldybėse pagal kultūros paveldo objektų grupes</a:t>
            </a:r>
            <a:endParaRPr lang="en-US" sz="1800" dirty="0"/>
          </a:p>
          <a:p>
            <a:endParaRPr lang="en-US" sz="11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1" y="692696"/>
          <a:ext cx="9143999" cy="6857999"/>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0" y="188640"/>
            <a:ext cx="9144000" cy="830997"/>
          </a:xfrm>
          <a:prstGeom prst="rect">
            <a:avLst/>
          </a:prstGeom>
          <a:noFill/>
        </p:spPr>
        <p:txBody>
          <a:bodyPr wrap="square" rtlCol="0">
            <a:spAutoFit/>
          </a:bodyPr>
          <a:lstStyle/>
          <a:p>
            <a:pPr algn="ctr"/>
            <a:r>
              <a:rPr lang="lt-LT" sz="2400" b="1" dirty="0"/>
              <a:t>Savivaldybių skirtų lėšų pasiskirstymas (pagal kultūros paveldo objektų grupes)</a:t>
            </a:r>
            <a:endParaRPr lang="en-US" sz="2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025352"/>
          <a:ext cx="10908704"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251520" y="704890"/>
            <a:ext cx="8640960" cy="707886"/>
          </a:xfrm>
          <a:prstGeom prst="rect">
            <a:avLst/>
          </a:prstGeom>
          <a:noFill/>
        </p:spPr>
        <p:txBody>
          <a:bodyPr wrap="square" rtlCol="0">
            <a:spAutoFit/>
          </a:bodyPr>
          <a:lstStyle/>
          <a:p>
            <a:pPr algn="ctr"/>
            <a:r>
              <a:rPr lang="lt-LT" sz="4000" b="1" dirty="0"/>
              <a:t>Savivaldybių įvardintos problemos</a:t>
            </a:r>
            <a:endParaRPr lang="en-US" sz="40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25000" lnSpcReduction="20000"/>
          </a:bodyPr>
          <a:lstStyle/>
          <a:p>
            <a:pPr algn="ctr">
              <a:buNone/>
            </a:pPr>
            <a:r>
              <a:rPr lang="lt-LT" sz="3400" b="1" dirty="0"/>
              <a:t> </a:t>
            </a:r>
            <a:endParaRPr lang="en-US" sz="3400" b="1" dirty="0"/>
          </a:p>
          <a:p>
            <a:pPr algn="ctr">
              <a:buNone/>
            </a:pPr>
            <a:endParaRPr lang="en-US" sz="3400" b="1" dirty="0"/>
          </a:p>
          <a:p>
            <a:pPr algn="ctr">
              <a:buNone/>
            </a:pPr>
            <a:r>
              <a:rPr lang="lt-LT" sz="6800" b="1" dirty="0"/>
              <a:t>DĖL LIETUVOS RESPUBLIKOS SAVIVALDYBIŲ LĖŠŲ PANAUDOJIMO KULTŪROS PAVELDO APSAUGAI </a:t>
            </a:r>
            <a:endParaRPr lang="en-US" sz="6800" b="1" dirty="0"/>
          </a:p>
          <a:p>
            <a:pPr algn="ctr">
              <a:buNone/>
            </a:pPr>
            <a:endParaRPr lang="en-US" sz="6800" dirty="0"/>
          </a:p>
          <a:p>
            <a:pPr algn="ctr">
              <a:buNone/>
            </a:pPr>
            <a:r>
              <a:rPr lang="lt-LT" sz="6800" dirty="0"/>
              <a:t>2016 m. rugsėjo 30 d. Nr. S-18(6.2.-208)</a:t>
            </a:r>
            <a:endParaRPr lang="en-US" sz="6800" dirty="0"/>
          </a:p>
          <a:p>
            <a:pPr algn="ctr">
              <a:buNone/>
            </a:pPr>
            <a:endParaRPr lang="en-US" sz="6800" dirty="0"/>
          </a:p>
          <a:p>
            <a:pPr>
              <a:buNone/>
            </a:pPr>
            <a:r>
              <a:rPr lang="lt-LT" sz="6800" dirty="0"/>
              <a:t>Valstybinė kultūros paveldo komisija, išanalizavusi surinktą medžiagą apie Lietuvos savivaldybių lėšų panaudojimą kultūros paveldo objektų apsaugai, </a:t>
            </a:r>
            <a:r>
              <a:rPr lang="lt-LT" sz="6800" b="1" dirty="0"/>
              <a:t>n u s p r e n d ž i a</a:t>
            </a:r>
            <a:r>
              <a:rPr lang="lt-LT" sz="6800" dirty="0"/>
              <a:t>: </a:t>
            </a:r>
            <a:endParaRPr lang="en-US" sz="6800" dirty="0"/>
          </a:p>
          <a:p>
            <a:pPr>
              <a:buNone/>
            </a:pPr>
            <a:r>
              <a:rPr lang="lt-LT" sz="6800" dirty="0"/>
              <a:t>1. Rekomenduoti Lietuvos Respublikos savivaldybėms:</a:t>
            </a:r>
            <a:endParaRPr lang="en-US" sz="6800" dirty="0"/>
          </a:p>
          <a:p>
            <a:pPr algn="just">
              <a:buNone/>
            </a:pPr>
            <a:r>
              <a:rPr lang="en-US" sz="6800" dirty="0"/>
              <a:t>	</a:t>
            </a:r>
            <a:r>
              <a:rPr lang="lt-LT" sz="6800" dirty="0"/>
              <a:t>1.1. skiriant lėšų kultūros paveldo priežiūros ir tvarkybos darbams, išskirti vertingiausius bei didžiausią ekonominės ir sociokultūrinės vertės visuomenei sukūrimo potencialą turinčius kultūros paveldo objektus bei sutelkti finansinius ir žmogiškuosius išteklius jų tinkamam sutvarkymui bei pritaikymui, ieškant galimybių pritraukti finansavimą ir iš kitų šaltinių;</a:t>
            </a:r>
            <a:endParaRPr lang="en-US" sz="6800" dirty="0"/>
          </a:p>
          <a:p>
            <a:pPr algn="just">
              <a:buNone/>
            </a:pPr>
            <a:r>
              <a:rPr lang="en-US" sz="6800" dirty="0"/>
              <a:t>	</a:t>
            </a:r>
            <a:r>
              <a:rPr lang="lt-LT" sz="6800" dirty="0"/>
              <a:t>1.2. aktyviai remti informacijos sklaidą apie kultūros paveldo vertę ir reikšmę, didinant kultūros paveldo objektų žinomumą ir populiarumą, šviesti visuomenę, informuojant ją apie kultūros paveldo svarbą;</a:t>
            </a:r>
            <a:endParaRPr lang="en-US" sz="6800" dirty="0"/>
          </a:p>
          <a:p>
            <a:pPr algn="just">
              <a:buNone/>
            </a:pPr>
            <a:r>
              <a:rPr lang="en-US" sz="6800" dirty="0"/>
              <a:t>	</a:t>
            </a:r>
            <a:r>
              <a:rPr lang="lt-LT" sz="6800" dirty="0"/>
              <a:t>1.3. rengiant ir įgyvendinant savas Lietuvos valstybės atkūrimo šimtmečio minėjimo programas ir projektus, vietos kultūros paveldo objektus, susijusius su valstybingumu, laikyti prioritetiniais, skiriant finansavimą jų tvarkybos darbams bei pažinimo sklaidai;</a:t>
            </a:r>
            <a:endParaRPr lang="en-US" sz="6800" dirty="0"/>
          </a:p>
          <a:p>
            <a:pPr algn="just">
              <a:buNone/>
            </a:pPr>
            <a:r>
              <a:rPr lang="en-US" sz="6800" dirty="0"/>
              <a:t>	</a:t>
            </a:r>
            <a:r>
              <a:rPr lang="lt-LT" sz="6800" dirty="0"/>
              <a:t>1.4. prisidedant prie efektyvesnio kultūros paveldo apsaugos proceso, steigti vietos paveldosaugos padalinius, nekilnojamojo kultūros paveldo vertinimo tarybas, parengti nekilnojamojo kultūros paveldo apsaugos strategiją, koordinuojant veiksmus su kitomis institucijomis.</a:t>
            </a:r>
            <a:endParaRPr lang="en-US" sz="6800" dirty="0"/>
          </a:p>
          <a:p>
            <a:pPr algn="just">
              <a:buNone/>
            </a:pPr>
            <a:r>
              <a:rPr lang="lt-LT" sz="6800" dirty="0"/>
              <a:t>2. Rekomenduoti Lietuvos Respublikos savivaldybių administracijoms bendradarbiaujant su Kultūros paveldo departamentu prie Kultūros ministerijos organizuoti ir vykdyti vietos paveldosaugos padalinių darbuotojų (paveldosaugininkų) nuolatinį kvalifikacijos kėlimą.</a:t>
            </a:r>
            <a:endParaRPr lang="en-US" sz="6800" dirty="0"/>
          </a:p>
          <a:p>
            <a:pPr algn="just">
              <a:buNone/>
            </a:pPr>
            <a:r>
              <a:rPr lang="lt-LT" sz="6800" dirty="0"/>
              <a:t>3. Rekomenduoti Lietuvos Respublikos savivaldybių paveldosaugos padaliniams ir Kultūros paveldo departamentui prie Kultūros ministerijos koordinuoti veiksmus organizuojant ir vykdant kultūros paveldo objektų stebėseną bei jos pagrindu identifikuoti valstybės saugomais paskelbtus kultūros paveldo objektus, kuriems nėra nustatytos vertingosios savybės ir greitinti jų apskaitą.</a:t>
            </a:r>
            <a:endParaRPr lang="en-US" sz="6800" dirty="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0" y="0"/>
          <a:ext cx="9324528" cy="335699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nvGraphicFramePr>
        <p:xfrm>
          <a:off x="0" y="3284984"/>
          <a:ext cx="9612560" cy="357301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2642318391"/>
              </p:ext>
            </p:extLst>
          </p:nvPr>
        </p:nvGraphicFramePr>
        <p:xfrm>
          <a:off x="0" y="3140968"/>
          <a:ext cx="9612560" cy="371703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nvGraphicFramePr>
        <p:xfrm>
          <a:off x="0" y="-243408"/>
          <a:ext cx="9144000" cy="35283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0" y="0"/>
          <a:ext cx="9144000" cy="3429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nvGraphicFramePr>
        <p:xfrm>
          <a:off x="0" y="3212976"/>
          <a:ext cx="9144000" cy="364502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0" y="0"/>
          <a:ext cx="9143999" cy="335699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1" y="3429000"/>
          <a:ext cx="9144001" cy="3429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776864" y="574809"/>
            <a:ext cx="1403648" cy="2062103"/>
          </a:xfrm>
          <a:prstGeom prst="rect">
            <a:avLst/>
          </a:prstGeom>
          <a:noFill/>
        </p:spPr>
        <p:txBody>
          <a:bodyPr wrap="square" rtlCol="0">
            <a:spAutoFit/>
          </a:bodyPr>
          <a:lstStyle/>
          <a:p>
            <a:pPr algn="ctr"/>
            <a:r>
              <a:rPr lang="lt-LT" sz="1600" dirty="0"/>
              <a:t>Lėšų pasiskirstymas savivaldybėse pagal darbų pobūdį kultūros paveldo objektuose</a:t>
            </a:r>
            <a:endParaRPr lang="en-US" sz="1600" dirty="0"/>
          </a:p>
        </p:txBody>
      </p:sp>
      <p:graphicFrame>
        <p:nvGraphicFramePr>
          <p:cNvPr id="6" name="Chart 5"/>
          <p:cNvGraphicFramePr/>
          <p:nvPr/>
        </p:nvGraphicFramePr>
        <p:xfrm>
          <a:off x="-180528" y="3356992"/>
          <a:ext cx="9324528" cy="350100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nvGraphicFramePr>
        <p:xfrm>
          <a:off x="-180528" y="0"/>
          <a:ext cx="8352928" cy="364502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0" y="908720"/>
          <a:ext cx="9144000" cy="6858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1"/>
          <p:cNvSpPr txBox="1"/>
          <p:nvPr/>
        </p:nvSpPr>
        <p:spPr>
          <a:xfrm>
            <a:off x="251520" y="360040"/>
            <a:ext cx="8640960" cy="83671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lt-LT" sz="2400" b="1" dirty="0"/>
              <a:t>Savivaldybių skirtų lėšų pasiskirstymas (pagal darbų pobūdį)</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1538</TotalTime>
  <Words>234</Words>
  <Application>Microsoft Office PowerPoint</Application>
  <PresentationFormat>On-screen Show (4:3)</PresentationFormat>
  <Paragraphs>53</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 LIETUVOS SAVIVALDYBIŲ LĖŠŲ PANAUDOJIMAS KULTŪROS PAVELDO APSAUGAI 2016 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Home</dc:creator>
  <cp:lastModifiedBy>user</cp:lastModifiedBy>
  <cp:revision>25</cp:revision>
  <dcterms:created xsi:type="dcterms:W3CDTF">2017-10-21T18:20:54Z</dcterms:created>
  <dcterms:modified xsi:type="dcterms:W3CDTF">2017-11-09T07:34:24Z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C_AdditionalMakersMail">
    <vt:lpwstr> </vt:lpwstr>
  </property>
  <property fmtid="{D5CDD505-2E9C-101B-9397-08002B2CF9AE}" pid="3" name="DISC_Consignor">
    <vt:lpwstr> </vt:lpwstr>
  </property>
  <property fmtid="{D5CDD505-2E9C-101B-9397-08002B2CF9AE}" pid="4" name="DIScgiUrl">
    <vt:lpwstr>http://edvs.epaslaugos.lt/cs/idcplg</vt:lpwstr>
  </property>
  <property fmtid="{D5CDD505-2E9C-101B-9397-08002B2CF9AE}" pid="5" name="DISC_MainMakerMail">
    <vt:lpwstr> </vt:lpwstr>
  </property>
  <property fmtid="{D5CDD505-2E9C-101B-9397-08002B2CF9AE}" pid="6" name="DISdDocName">
    <vt:lpwstr>1109978</vt:lpwstr>
  </property>
  <property fmtid="{D5CDD505-2E9C-101B-9397-08002B2CF9AE}" pid="7" name="DISTaskPaneUrl">
    <vt:lpwstr>http://edvs.epaslaugos.lt/cs/idcplg?ClientControlled=DocMan&amp;coreContentOnly=1&amp;WebdavRequest=1&amp;IdcService=DOC_INFO&amp;dID=118818</vt:lpwstr>
  </property>
  <property fmtid="{D5CDD505-2E9C-101B-9397-08002B2CF9AE}" pid="8" name="DISC_AdditionalMakers">
    <vt:lpwstr> </vt:lpwstr>
  </property>
  <property fmtid="{D5CDD505-2E9C-101B-9397-08002B2CF9AE}" pid="9" name="DISC_AdditionalTutors">
    <vt:lpwstr> </vt:lpwstr>
  </property>
  <property fmtid="{D5CDD505-2E9C-101B-9397-08002B2CF9AE}" pid="10" name="DISC_SignersGroup">
    <vt:lpwstr> </vt:lpwstr>
  </property>
  <property fmtid="{D5CDD505-2E9C-101B-9397-08002B2CF9AE}" pid="11" name="DISC_OrgApprovers">
    <vt:lpwstr> </vt:lpwstr>
  </property>
  <property fmtid="{D5CDD505-2E9C-101B-9397-08002B2CF9AE}" pid="12" name="DISC_Signer">
    <vt:lpwstr> </vt:lpwstr>
  </property>
  <property fmtid="{D5CDD505-2E9C-101B-9397-08002B2CF9AE}" pid="13" name="DISC_AdditionalApproversMail">
    <vt:lpwstr> </vt:lpwstr>
  </property>
  <property fmtid="{D5CDD505-2E9C-101B-9397-08002B2CF9AE}" pid="14" name="DISidcName">
    <vt:lpwstr>edvsast1viisplocal16200</vt:lpwstr>
  </property>
  <property fmtid="{D5CDD505-2E9C-101B-9397-08002B2CF9AE}" pid="15" name="DISProperties">
    <vt:lpwstr>DISC_AdditionalMakersMail,DISC_Consignor,DIScgiUrl,DISC_MainMakerMail,DISdDocName,DISTaskPaneUrl,DISC_AdditionalMakers,DISC_AdditionalTutors,DISC_SignersGroup,DISC_OrgApprovers,DISC_Signer,DISC_MainMakerPhone,DISC_AdditionalApproversMail,DISidcName,DISC_A</vt:lpwstr>
  </property>
  <property fmtid="{D5CDD505-2E9C-101B-9397-08002B2CF9AE}" pid="16" name="DISdUser">
    <vt:lpwstr>administrac_ved</vt:lpwstr>
  </property>
  <property fmtid="{D5CDD505-2E9C-101B-9397-08002B2CF9AE}" pid="17" name="DISC_AdditionalApprovers">
    <vt:lpwstr> </vt:lpwstr>
  </property>
  <property fmtid="{D5CDD505-2E9C-101B-9397-08002B2CF9AE}" pid="18" name="DISdID">
    <vt:lpwstr>118818</vt:lpwstr>
  </property>
  <property fmtid="{D5CDD505-2E9C-101B-9397-08002B2CF9AE}" pid="19" name="DISC_MainMaker">
    <vt:lpwstr> </vt:lpwstr>
  </property>
  <property fmtid="{D5CDD505-2E9C-101B-9397-08002B2CF9AE}" pid="20" name="DISC_TutorPhone">
    <vt:lpwstr> </vt:lpwstr>
  </property>
  <property fmtid="{D5CDD505-2E9C-101B-9397-08002B2CF9AE}" pid="21" name="DISC_AdditionalApproversPhone">
    <vt:lpwstr> </vt:lpwstr>
  </property>
  <property fmtid="{D5CDD505-2E9C-101B-9397-08002B2CF9AE}" pid="22" name="DISC_AdditionalTutorsMail">
    <vt:lpwstr> </vt:lpwstr>
  </property>
  <property fmtid="{D5CDD505-2E9C-101B-9397-08002B2CF9AE}" pid="23" name="DISC_AdditionalTutorsPhone">
    <vt:lpwstr> </vt:lpwstr>
  </property>
  <property fmtid="{D5CDD505-2E9C-101B-9397-08002B2CF9AE}" pid="24" name="DISC_Tutor">
    <vt:lpwstr> </vt:lpwstr>
  </property>
  <property fmtid="{D5CDD505-2E9C-101B-9397-08002B2CF9AE}" pid="25" name="DISC_TutorMail">
    <vt:lpwstr> </vt:lpwstr>
  </property>
  <property fmtid="{D5CDD505-2E9C-101B-9397-08002B2CF9AE}" pid="26" name="DISC_Consignee">
    <vt:lpwstr> </vt:lpwstr>
  </property>
  <property fmtid="{D5CDD505-2E9C-101B-9397-08002B2CF9AE}" pid="27" name="DISC_AdditionalMakersPhone">
    <vt:lpwstr> </vt:lpwstr>
  </property>
  <property fmtid="{D5CDD505-2E9C-101B-9397-08002B2CF9AE}" pid="28" name="DISC_MainMakerPhone">
    <vt:lpwstr> </vt:lpwstr>
  </property>
</Properties>
</file>